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2" r:id="rId3"/>
    <p:sldId id="273" r:id="rId4"/>
    <p:sldId id="274" r:id="rId5"/>
    <p:sldId id="275" r:id="rId6"/>
    <p:sldId id="295" r:id="rId7"/>
    <p:sldId id="296" r:id="rId8"/>
    <p:sldId id="285" r:id="rId9"/>
    <p:sldId id="294" r:id="rId10"/>
    <p:sldId id="293" r:id="rId11"/>
    <p:sldId id="284" r:id="rId12"/>
    <p:sldId id="289" r:id="rId13"/>
    <p:sldId id="291" r:id="rId14"/>
    <p:sldId id="290" r:id="rId15"/>
    <p:sldId id="277" r:id="rId16"/>
    <p:sldId id="278" r:id="rId17"/>
    <p:sldId id="279" r:id="rId18"/>
    <p:sldId id="28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281" y="4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emf"/><Relationship Id="rId7" Type="http://schemas.openxmlformats.org/officeDocument/2006/relationships/image" Target="../media/image7.wmf"/><Relationship Id="rId12" Type="http://schemas.openxmlformats.org/officeDocument/2006/relationships/image" Target="../media/image12.wmf"/><Relationship Id="rId2" Type="http://schemas.openxmlformats.org/officeDocument/2006/relationships/image" Target="../media/image2.emf"/><Relationship Id="rId1" Type="http://schemas.openxmlformats.org/officeDocument/2006/relationships/image" Target="../media/image1.wmf"/><Relationship Id="rId6" Type="http://schemas.openxmlformats.org/officeDocument/2006/relationships/image" Target="../media/image6.wmf"/><Relationship Id="rId11" Type="http://schemas.openxmlformats.org/officeDocument/2006/relationships/image" Target="../media/image11.wmf"/><Relationship Id="rId5" Type="http://schemas.openxmlformats.org/officeDocument/2006/relationships/image" Target="../media/image5.wmf"/><Relationship Id="rId10" Type="http://schemas.openxmlformats.org/officeDocument/2006/relationships/image" Target="../media/image10.wmf"/><Relationship Id="rId4" Type="http://schemas.openxmlformats.org/officeDocument/2006/relationships/image" Target="../media/image4.wmf"/><Relationship Id="rId9" Type="http://schemas.openxmlformats.org/officeDocument/2006/relationships/image" Target="../media/image9.e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image" Target="../media/image15.wmf"/><Relationship Id="rId7" Type="http://schemas.openxmlformats.org/officeDocument/2006/relationships/image" Target="../media/image19.wmf"/><Relationship Id="rId12" Type="http://schemas.openxmlformats.org/officeDocument/2006/relationships/image" Target="../media/image24.wmf"/><Relationship Id="rId2" Type="http://schemas.openxmlformats.org/officeDocument/2006/relationships/image" Target="../media/image14.wmf"/><Relationship Id="rId1" Type="http://schemas.openxmlformats.org/officeDocument/2006/relationships/image" Target="../media/image13.wmf"/><Relationship Id="rId6" Type="http://schemas.openxmlformats.org/officeDocument/2006/relationships/image" Target="../media/image18.wmf"/><Relationship Id="rId11" Type="http://schemas.openxmlformats.org/officeDocument/2006/relationships/image" Target="../media/image23.wmf"/><Relationship Id="rId5" Type="http://schemas.openxmlformats.org/officeDocument/2006/relationships/image" Target="../media/image17.wmf"/><Relationship Id="rId10" Type="http://schemas.openxmlformats.org/officeDocument/2006/relationships/image" Target="../media/image22.wmf"/><Relationship Id="rId4" Type="http://schemas.openxmlformats.org/officeDocument/2006/relationships/image" Target="../media/image16.wmf"/><Relationship Id="rId9" Type="http://schemas.openxmlformats.org/officeDocument/2006/relationships/image" Target="../media/image21.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32.emf"/><Relationship Id="rId3" Type="http://schemas.openxmlformats.org/officeDocument/2006/relationships/image" Target="../media/image27.wmf"/><Relationship Id="rId7" Type="http://schemas.openxmlformats.org/officeDocument/2006/relationships/image" Target="../media/image31.wmf"/><Relationship Id="rId2" Type="http://schemas.openxmlformats.org/officeDocument/2006/relationships/image" Target="../media/image26.wmf"/><Relationship Id="rId1" Type="http://schemas.openxmlformats.org/officeDocument/2006/relationships/image" Target="../media/image25.wmf"/><Relationship Id="rId6" Type="http://schemas.openxmlformats.org/officeDocument/2006/relationships/image" Target="../media/image30.wmf"/><Relationship Id="rId5" Type="http://schemas.openxmlformats.org/officeDocument/2006/relationships/image" Target="../media/image29.wmf"/><Relationship Id="rId4" Type="http://schemas.openxmlformats.org/officeDocument/2006/relationships/image" Target="../media/image28.wmf"/><Relationship Id="rId9" Type="http://schemas.openxmlformats.org/officeDocument/2006/relationships/image" Target="../media/image33.e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41.wmf"/><Relationship Id="rId13" Type="http://schemas.openxmlformats.org/officeDocument/2006/relationships/image" Target="../media/image46.wmf"/><Relationship Id="rId3" Type="http://schemas.openxmlformats.org/officeDocument/2006/relationships/image" Target="../media/image36.wmf"/><Relationship Id="rId7" Type="http://schemas.openxmlformats.org/officeDocument/2006/relationships/image" Target="../media/image40.wmf"/><Relationship Id="rId12" Type="http://schemas.openxmlformats.org/officeDocument/2006/relationships/image" Target="../media/image45.wmf"/><Relationship Id="rId2" Type="http://schemas.openxmlformats.org/officeDocument/2006/relationships/image" Target="../media/image35.wmf"/><Relationship Id="rId1" Type="http://schemas.openxmlformats.org/officeDocument/2006/relationships/image" Target="../media/image34.wmf"/><Relationship Id="rId6" Type="http://schemas.openxmlformats.org/officeDocument/2006/relationships/image" Target="../media/image39.wmf"/><Relationship Id="rId11" Type="http://schemas.openxmlformats.org/officeDocument/2006/relationships/image" Target="../media/image44.wmf"/><Relationship Id="rId5" Type="http://schemas.openxmlformats.org/officeDocument/2006/relationships/image" Target="../media/image38.wmf"/><Relationship Id="rId10" Type="http://schemas.openxmlformats.org/officeDocument/2006/relationships/image" Target="../media/image43.wmf"/><Relationship Id="rId4" Type="http://schemas.openxmlformats.org/officeDocument/2006/relationships/image" Target="../media/image37.wmf"/><Relationship Id="rId9" Type="http://schemas.openxmlformats.org/officeDocument/2006/relationships/image" Target="../media/image42.wmf"/><Relationship Id="rId14" Type="http://schemas.openxmlformats.org/officeDocument/2006/relationships/image" Target="../media/image47.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4929EB7-3085-49A9-8D6A-C3B02B9E3BCA}" type="datetimeFigureOut">
              <a:rPr lang="en-US" smtClean="0"/>
              <a:t>10/14/2017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31277-AD78-4810-8D88-D6F4148165C3}" type="slidenum">
              <a:rPr lang="en-US" smtClean="0"/>
              <a:t>‹#›</a:t>
            </a:fld>
            <a:endParaRPr lang="en-US"/>
          </a:p>
        </p:txBody>
      </p:sp>
    </p:spTree>
    <p:extLst>
      <p:ext uri="{BB962C8B-B14F-4D97-AF65-F5344CB8AC3E}">
        <p14:creationId xmlns:p14="http://schemas.microsoft.com/office/powerpoint/2010/main" val="372360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929EB7-3085-49A9-8D6A-C3B02B9E3BCA}" type="datetimeFigureOut">
              <a:rPr lang="en-US" smtClean="0"/>
              <a:t>10/14/2017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31277-AD78-4810-8D88-D6F4148165C3}" type="slidenum">
              <a:rPr lang="en-US" smtClean="0"/>
              <a:t>‹#›</a:t>
            </a:fld>
            <a:endParaRPr lang="en-US"/>
          </a:p>
        </p:txBody>
      </p:sp>
    </p:spTree>
    <p:extLst>
      <p:ext uri="{BB962C8B-B14F-4D97-AF65-F5344CB8AC3E}">
        <p14:creationId xmlns:p14="http://schemas.microsoft.com/office/powerpoint/2010/main" val="3782412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929EB7-3085-49A9-8D6A-C3B02B9E3BCA}" type="datetimeFigureOut">
              <a:rPr lang="en-US" smtClean="0"/>
              <a:t>10/14/2017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31277-AD78-4810-8D88-D6F4148165C3}" type="slidenum">
              <a:rPr lang="en-US" smtClean="0"/>
              <a:t>‹#›</a:t>
            </a:fld>
            <a:endParaRPr lang="en-US"/>
          </a:p>
        </p:txBody>
      </p:sp>
    </p:spTree>
    <p:extLst>
      <p:ext uri="{BB962C8B-B14F-4D97-AF65-F5344CB8AC3E}">
        <p14:creationId xmlns:p14="http://schemas.microsoft.com/office/powerpoint/2010/main" val="2351704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929EB7-3085-49A9-8D6A-C3B02B9E3BCA}" type="datetimeFigureOut">
              <a:rPr lang="en-US" smtClean="0"/>
              <a:t>10/14/2017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31277-AD78-4810-8D88-D6F4148165C3}" type="slidenum">
              <a:rPr lang="en-US" smtClean="0"/>
              <a:t>‹#›</a:t>
            </a:fld>
            <a:endParaRPr lang="en-US"/>
          </a:p>
        </p:txBody>
      </p:sp>
    </p:spTree>
    <p:extLst>
      <p:ext uri="{BB962C8B-B14F-4D97-AF65-F5344CB8AC3E}">
        <p14:creationId xmlns:p14="http://schemas.microsoft.com/office/powerpoint/2010/main" val="1324594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929EB7-3085-49A9-8D6A-C3B02B9E3BCA}" type="datetimeFigureOut">
              <a:rPr lang="en-US" smtClean="0"/>
              <a:t>10/14/2017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31277-AD78-4810-8D88-D6F4148165C3}" type="slidenum">
              <a:rPr lang="en-US" smtClean="0"/>
              <a:t>‹#›</a:t>
            </a:fld>
            <a:endParaRPr lang="en-US"/>
          </a:p>
        </p:txBody>
      </p:sp>
    </p:spTree>
    <p:extLst>
      <p:ext uri="{BB962C8B-B14F-4D97-AF65-F5344CB8AC3E}">
        <p14:creationId xmlns:p14="http://schemas.microsoft.com/office/powerpoint/2010/main" val="4080355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4929EB7-3085-49A9-8D6A-C3B02B9E3BCA}" type="datetimeFigureOut">
              <a:rPr lang="en-US" smtClean="0"/>
              <a:t>10/14/2017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731277-AD78-4810-8D88-D6F4148165C3}" type="slidenum">
              <a:rPr lang="en-US" smtClean="0"/>
              <a:t>‹#›</a:t>
            </a:fld>
            <a:endParaRPr lang="en-US"/>
          </a:p>
        </p:txBody>
      </p:sp>
    </p:spTree>
    <p:extLst>
      <p:ext uri="{BB962C8B-B14F-4D97-AF65-F5344CB8AC3E}">
        <p14:creationId xmlns:p14="http://schemas.microsoft.com/office/powerpoint/2010/main" val="2939727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4929EB7-3085-49A9-8D6A-C3B02B9E3BCA}" type="datetimeFigureOut">
              <a:rPr lang="en-US" smtClean="0"/>
              <a:t>10/14/2017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731277-AD78-4810-8D88-D6F4148165C3}" type="slidenum">
              <a:rPr lang="en-US" smtClean="0"/>
              <a:t>‹#›</a:t>
            </a:fld>
            <a:endParaRPr lang="en-US"/>
          </a:p>
        </p:txBody>
      </p:sp>
    </p:spTree>
    <p:extLst>
      <p:ext uri="{BB962C8B-B14F-4D97-AF65-F5344CB8AC3E}">
        <p14:creationId xmlns:p14="http://schemas.microsoft.com/office/powerpoint/2010/main" val="2376176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4929EB7-3085-49A9-8D6A-C3B02B9E3BCA}" type="datetimeFigureOut">
              <a:rPr lang="en-US" smtClean="0"/>
              <a:t>10/14/2017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731277-AD78-4810-8D88-D6F4148165C3}" type="slidenum">
              <a:rPr lang="en-US" smtClean="0"/>
              <a:t>‹#›</a:t>
            </a:fld>
            <a:endParaRPr lang="en-US"/>
          </a:p>
        </p:txBody>
      </p:sp>
    </p:spTree>
    <p:extLst>
      <p:ext uri="{BB962C8B-B14F-4D97-AF65-F5344CB8AC3E}">
        <p14:creationId xmlns:p14="http://schemas.microsoft.com/office/powerpoint/2010/main" val="2757139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929EB7-3085-49A9-8D6A-C3B02B9E3BCA}" type="datetimeFigureOut">
              <a:rPr lang="en-US" smtClean="0"/>
              <a:t>10/14/2017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731277-AD78-4810-8D88-D6F4148165C3}" type="slidenum">
              <a:rPr lang="en-US" smtClean="0"/>
              <a:t>‹#›</a:t>
            </a:fld>
            <a:endParaRPr lang="en-US"/>
          </a:p>
        </p:txBody>
      </p:sp>
    </p:spTree>
    <p:extLst>
      <p:ext uri="{BB962C8B-B14F-4D97-AF65-F5344CB8AC3E}">
        <p14:creationId xmlns:p14="http://schemas.microsoft.com/office/powerpoint/2010/main" val="4104902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929EB7-3085-49A9-8D6A-C3B02B9E3BCA}" type="datetimeFigureOut">
              <a:rPr lang="en-US" smtClean="0"/>
              <a:t>10/14/2017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731277-AD78-4810-8D88-D6F4148165C3}" type="slidenum">
              <a:rPr lang="en-US" smtClean="0"/>
              <a:t>‹#›</a:t>
            </a:fld>
            <a:endParaRPr lang="en-US"/>
          </a:p>
        </p:txBody>
      </p:sp>
    </p:spTree>
    <p:extLst>
      <p:ext uri="{BB962C8B-B14F-4D97-AF65-F5344CB8AC3E}">
        <p14:creationId xmlns:p14="http://schemas.microsoft.com/office/powerpoint/2010/main" val="3725833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929EB7-3085-49A9-8D6A-C3B02B9E3BCA}" type="datetimeFigureOut">
              <a:rPr lang="en-US" smtClean="0"/>
              <a:t>10/14/2017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731277-AD78-4810-8D88-D6F4148165C3}" type="slidenum">
              <a:rPr lang="en-US" smtClean="0"/>
              <a:t>‹#›</a:t>
            </a:fld>
            <a:endParaRPr lang="en-US"/>
          </a:p>
        </p:txBody>
      </p:sp>
    </p:spTree>
    <p:extLst>
      <p:ext uri="{BB962C8B-B14F-4D97-AF65-F5344CB8AC3E}">
        <p14:creationId xmlns:p14="http://schemas.microsoft.com/office/powerpoint/2010/main" val="3979314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929EB7-3085-49A9-8D6A-C3B02B9E3BCA}" type="datetimeFigureOut">
              <a:rPr lang="en-US" smtClean="0"/>
              <a:t>10/14/2017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731277-AD78-4810-8D88-D6F4148165C3}" type="slidenum">
              <a:rPr lang="en-US" smtClean="0"/>
              <a:t>‹#›</a:t>
            </a:fld>
            <a:endParaRPr lang="en-US"/>
          </a:p>
        </p:txBody>
      </p:sp>
    </p:spTree>
    <p:extLst>
      <p:ext uri="{BB962C8B-B14F-4D97-AF65-F5344CB8AC3E}">
        <p14:creationId xmlns:p14="http://schemas.microsoft.com/office/powerpoint/2010/main" val="31972448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9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5.wmf"/><Relationship Id="rId13" Type="http://schemas.openxmlformats.org/officeDocument/2006/relationships/oleObject" Target="../embeddings/oleObject18.bin"/><Relationship Id="rId18" Type="http://schemas.openxmlformats.org/officeDocument/2006/relationships/oleObject" Target="../embeddings/oleObject20.bin"/><Relationship Id="rId26" Type="http://schemas.openxmlformats.org/officeDocument/2006/relationships/image" Target="../media/image23.wmf"/><Relationship Id="rId3" Type="http://schemas.openxmlformats.org/officeDocument/2006/relationships/oleObject" Target="../embeddings/oleObject13.bin"/><Relationship Id="rId21" Type="http://schemas.openxmlformats.org/officeDocument/2006/relationships/oleObject" Target="../embeddings/oleObject22.bin"/><Relationship Id="rId7" Type="http://schemas.openxmlformats.org/officeDocument/2006/relationships/oleObject" Target="../embeddings/oleObject15.bin"/><Relationship Id="rId12" Type="http://schemas.openxmlformats.org/officeDocument/2006/relationships/image" Target="../media/image17.wmf"/><Relationship Id="rId17" Type="http://schemas.openxmlformats.org/officeDocument/2006/relationships/image" Target="../media/image32.png"/><Relationship Id="rId25" Type="http://schemas.openxmlformats.org/officeDocument/2006/relationships/oleObject" Target="../embeddings/oleObject24.bin"/><Relationship Id="rId2" Type="http://schemas.openxmlformats.org/officeDocument/2006/relationships/slideLayout" Target="../slideLayouts/slideLayout7.xml"/><Relationship Id="rId16" Type="http://schemas.openxmlformats.org/officeDocument/2006/relationships/image" Target="../media/image19.wmf"/><Relationship Id="rId20" Type="http://schemas.openxmlformats.org/officeDocument/2006/relationships/oleObject" Target="../embeddings/oleObject21.bin"/><Relationship Id="rId1" Type="http://schemas.openxmlformats.org/officeDocument/2006/relationships/vmlDrawing" Target="../drawings/vmlDrawing2.vml"/><Relationship Id="rId6" Type="http://schemas.openxmlformats.org/officeDocument/2006/relationships/image" Target="../media/image14.wmf"/><Relationship Id="rId11" Type="http://schemas.openxmlformats.org/officeDocument/2006/relationships/oleObject" Target="../embeddings/oleObject17.bin"/><Relationship Id="rId24" Type="http://schemas.openxmlformats.org/officeDocument/2006/relationships/image" Target="../media/image22.wmf"/><Relationship Id="rId5" Type="http://schemas.openxmlformats.org/officeDocument/2006/relationships/oleObject" Target="../embeddings/oleObject14.bin"/><Relationship Id="rId15" Type="http://schemas.openxmlformats.org/officeDocument/2006/relationships/oleObject" Target="../embeddings/oleObject19.bin"/><Relationship Id="rId23" Type="http://schemas.openxmlformats.org/officeDocument/2006/relationships/oleObject" Target="../embeddings/oleObject23.bin"/><Relationship Id="rId28" Type="http://schemas.openxmlformats.org/officeDocument/2006/relationships/image" Target="../media/image24.wmf"/><Relationship Id="rId10" Type="http://schemas.openxmlformats.org/officeDocument/2006/relationships/image" Target="../media/image16.wmf"/><Relationship Id="rId19" Type="http://schemas.openxmlformats.org/officeDocument/2006/relationships/image" Target="../media/image20.wmf"/><Relationship Id="rId4" Type="http://schemas.openxmlformats.org/officeDocument/2006/relationships/image" Target="../media/image13.wmf"/><Relationship Id="rId9" Type="http://schemas.openxmlformats.org/officeDocument/2006/relationships/oleObject" Target="../embeddings/oleObject16.bin"/><Relationship Id="rId14" Type="http://schemas.openxmlformats.org/officeDocument/2006/relationships/image" Target="../media/image18.wmf"/><Relationship Id="rId22" Type="http://schemas.openxmlformats.org/officeDocument/2006/relationships/image" Target="../media/image21.wmf"/><Relationship Id="rId27" Type="http://schemas.openxmlformats.org/officeDocument/2006/relationships/oleObject" Target="../embeddings/oleObject25.bin"/></Relationships>
</file>

<file path=ppt/slides/_rels/slide13.xml.rels><?xml version="1.0" encoding="UTF-8" standalone="yes"?>
<Relationships xmlns="http://schemas.openxmlformats.org/package/2006/relationships"><Relationship Id="rId8" Type="http://schemas.openxmlformats.org/officeDocument/2006/relationships/image" Target="../media/image27.wmf"/><Relationship Id="rId13" Type="http://schemas.openxmlformats.org/officeDocument/2006/relationships/oleObject" Target="../embeddings/oleObject31.bin"/><Relationship Id="rId18" Type="http://schemas.openxmlformats.org/officeDocument/2006/relationships/image" Target="../media/image32.emf"/><Relationship Id="rId3" Type="http://schemas.openxmlformats.org/officeDocument/2006/relationships/oleObject" Target="../embeddings/oleObject26.bin"/><Relationship Id="rId7" Type="http://schemas.openxmlformats.org/officeDocument/2006/relationships/oleObject" Target="../embeddings/oleObject28.bin"/><Relationship Id="rId12" Type="http://schemas.openxmlformats.org/officeDocument/2006/relationships/image" Target="../media/image29.wmf"/><Relationship Id="rId17" Type="http://schemas.openxmlformats.org/officeDocument/2006/relationships/oleObject" Target="../embeddings/oleObject33.bin"/><Relationship Id="rId2" Type="http://schemas.openxmlformats.org/officeDocument/2006/relationships/slideLayout" Target="../slideLayouts/slideLayout7.xml"/><Relationship Id="rId16" Type="http://schemas.openxmlformats.org/officeDocument/2006/relationships/image" Target="../media/image31.wmf"/><Relationship Id="rId20" Type="http://schemas.openxmlformats.org/officeDocument/2006/relationships/image" Target="../media/image33.emf"/><Relationship Id="rId1" Type="http://schemas.openxmlformats.org/officeDocument/2006/relationships/vmlDrawing" Target="../drawings/vmlDrawing3.vml"/><Relationship Id="rId6" Type="http://schemas.openxmlformats.org/officeDocument/2006/relationships/image" Target="../media/image26.wmf"/><Relationship Id="rId11" Type="http://schemas.openxmlformats.org/officeDocument/2006/relationships/oleObject" Target="../embeddings/oleObject30.bin"/><Relationship Id="rId5" Type="http://schemas.openxmlformats.org/officeDocument/2006/relationships/oleObject" Target="../embeddings/oleObject27.bin"/><Relationship Id="rId15" Type="http://schemas.openxmlformats.org/officeDocument/2006/relationships/oleObject" Target="../embeddings/oleObject32.bin"/><Relationship Id="rId10" Type="http://schemas.openxmlformats.org/officeDocument/2006/relationships/image" Target="../media/image28.wmf"/><Relationship Id="rId19" Type="http://schemas.openxmlformats.org/officeDocument/2006/relationships/oleObject" Target="../embeddings/oleObject34.bin"/><Relationship Id="rId4" Type="http://schemas.openxmlformats.org/officeDocument/2006/relationships/image" Target="../media/image25.wmf"/><Relationship Id="rId9" Type="http://schemas.openxmlformats.org/officeDocument/2006/relationships/oleObject" Target="../embeddings/oleObject29.bin"/><Relationship Id="rId14" Type="http://schemas.openxmlformats.org/officeDocument/2006/relationships/image" Target="../media/image30.wmf"/></Relationships>
</file>

<file path=ppt/slides/_rels/slide14.xml.rels><?xml version="1.0" encoding="UTF-8" standalone="yes"?>
<Relationships xmlns="http://schemas.openxmlformats.org/package/2006/relationships"><Relationship Id="rId8" Type="http://schemas.openxmlformats.org/officeDocument/2006/relationships/image" Target="../media/image36.wmf"/><Relationship Id="rId13" Type="http://schemas.openxmlformats.org/officeDocument/2006/relationships/oleObject" Target="../embeddings/oleObject40.bin"/><Relationship Id="rId18" Type="http://schemas.openxmlformats.org/officeDocument/2006/relationships/image" Target="../media/image41.wmf"/><Relationship Id="rId26" Type="http://schemas.openxmlformats.org/officeDocument/2006/relationships/image" Target="../media/image45.wmf"/><Relationship Id="rId3" Type="http://schemas.openxmlformats.org/officeDocument/2006/relationships/oleObject" Target="../embeddings/oleObject35.bin"/><Relationship Id="rId21" Type="http://schemas.openxmlformats.org/officeDocument/2006/relationships/oleObject" Target="../embeddings/oleObject44.bin"/><Relationship Id="rId7" Type="http://schemas.openxmlformats.org/officeDocument/2006/relationships/oleObject" Target="../embeddings/oleObject37.bin"/><Relationship Id="rId12" Type="http://schemas.openxmlformats.org/officeDocument/2006/relationships/image" Target="../media/image38.wmf"/><Relationship Id="rId17" Type="http://schemas.openxmlformats.org/officeDocument/2006/relationships/oleObject" Target="../embeddings/oleObject42.bin"/><Relationship Id="rId25" Type="http://schemas.openxmlformats.org/officeDocument/2006/relationships/oleObject" Target="../embeddings/oleObject46.bin"/><Relationship Id="rId2" Type="http://schemas.openxmlformats.org/officeDocument/2006/relationships/slideLayout" Target="../slideLayouts/slideLayout7.xml"/><Relationship Id="rId16" Type="http://schemas.openxmlformats.org/officeDocument/2006/relationships/image" Target="../media/image40.wmf"/><Relationship Id="rId20" Type="http://schemas.openxmlformats.org/officeDocument/2006/relationships/image" Target="../media/image42.wmf"/><Relationship Id="rId29" Type="http://schemas.openxmlformats.org/officeDocument/2006/relationships/oleObject" Target="../embeddings/oleObject48.bin"/><Relationship Id="rId1" Type="http://schemas.openxmlformats.org/officeDocument/2006/relationships/vmlDrawing" Target="../drawings/vmlDrawing4.vml"/><Relationship Id="rId6" Type="http://schemas.openxmlformats.org/officeDocument/2006/relationships/image" Target="../media/image35.wmf"/><Relationship Id="rId11" Type="http://schemas.openxmlformats.org/officeDocument/2006/relationships/oleObject" Target="../embeddings/oleObject39.bin"/><Relationship Id="rId24" Type="http://schemas.openxmlformats.org/officeDocument/2006/relationships/image" Target="../media/image44.wmf"/><Relationship Id="rId5" Type="http://schemas.openxmlformats.org/officeDocument/2006/relationships/oleObject" Target="../embeddings/oleObject36.bin"/><Relationship Id="rId15" Type="http://schemas.openxmlformats.org/officeDocument/2006/relationships/oleObject" Target="../embeddings/oleObject41.bin"/><Relationship Id="rId23" Type="http://schemas.openxmlformats.org/officeDocument/2006/relationships/oleObject" Target="../embeddings/oleObject45.bin"/><Relationship Id="rId28" Type="http://schemas.openxmlformats.org/officeDocument/2006/relationships/image" Target="../media/image46.wmf"/><Relationship Id="rId10" Type="http://schemas.openxmlformats.org/officeDocument/2006/relationships/image" Target="../media/image37.wmf"/><Relationship Id="rId19" Type="http://schemas.openxmlformats.org/officeDocument/2006/relationships/oleObject" Target="../embeddings/oleObject43.bin"/><Relationship Id="rId4" Type="http://schemas.openxmlformats.org/officeDocument/2006/relationships/image" Target="../media/image34.wmf"/><Relationship Id="rId9" Type="http://schemas.openxmlformats.org/officeDocument/2006/relationships/oleObject" Target="../embeddings/oleObject38.bin"/><Relationship Id="rId14" Type="http://schemas.openxmlformats.org/officeDocument/2006/relationships/image" Target="../media/image39.wmf"/><Relationship Id="rId22" Type="http://schemas.openxmlformats.org/officeDocument/2006/relationships/image" Target="../media/image43.wmf"/><Relationship Id="rId27" Type="http://schemas.openxmlformats.org/officeDocument/2006/relationships/oleObject" Target="../embeddings/oleObject47.bin"/><Relationship Id="rId30" Type="http://schemas.openxmlformats.org/officeDocument/2006/relationships/image" Target="../media/image47.wmf"/></Relationships>
</file>

<file path=ppt/slides/_rels/slide15.xml.rels><?xml version="1.0" encoding="UTF-8" standalone="yes"?>
<Relationships xmlns="http://schemas.openxmlformats.org/package/2006/relationships"><Relationship Id="rId2" Type="http://schemas.openxmlformats.org/officeDocument/2006/relationships/image" Target="../media/image5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3.emf"/><Relationship Id="rId13" Type="http://schemas.openxmlformats.org/officeDocument/2006/relationships/oleObject" Target="../embeddings/oleObject6.bin"/><Relationship Id="rId18" Type="http://schemas.openxmlformats.org/officeDocument/2006/relationships/image" Target="../media/image8.wmf"/><Relationship Id="rId26" Type="http://schemas.openxmlformats.org/officeDocument/2006/relationships/image" Target="../media/image12.wmf"/><Relationship Id="rId3" Type="http://schemas.openxmlformats.org/officeDocument/2006/relationships/oleObject" Target="../embeddings/oleObject1.bin"/><Relationship Id="rId21" Type="http://schemas.openxmlformats.org/officeDocument/2006/relationships/oleObject" Target="../embeddings/oleObject10.bin"/><Relationship Id="rId7" Type="http://schemas.openxmlformats.org/officeDocument/2006/relationships/oleObject" Target="../embeddings/oleObject3.bin"/><Relationship Id="rId12" Type="http://schemas.openxmlformats.org/officeDocument/2006/relationships/image" Target="../media/image5.wmf"/><Relationship Id="rId17" Type="http://schemas.openxmlformats.org/officeDocument/2006/relationships/oleObject" Target="../embeddings/oleObject8.bin"/><Relationship Id="rId25" Type="http://schemas.openxmlformats.org/officeDocument/2006/relationships/oleObject" Target="../embeddings/oleObject12.bin"/><Relationship Id="rId2" Type="http://schemas.openxmlformats.org/officeDocument/2006/relationships/slideLayout" Target="../slideLayouts/slideLayout7.xml"/><Relationship Id="rId16" Type="http://schemas.openxmlformats.org/officeDocument/2006/relationships/image" Target="../media/image7.wmf"/><Relationship Id="rId20" Type="http://schemas.openxmlformats.org/officeDocument/2006/relationships/image" Target="../media/image9.emf"/><Relationship Id="rId1" Type="http://schemas.openxmlformats.org/officeDocument/2006/relationships/vmlDrawing" Target="../drawings/vmlDrawing1.vml"/><Relationship Id="rId6" Type="http://schemas.openxmlformats.org/officeDocument/2006/relationships/image" Target="../media/image2.emf"/><Relationship Id="rId11" Type="http://schemas.openxmlformats.org/officeDocument/2006/relationships/oleObject" Target="../embeddings/oleObject5.bin"/><Relationship Id="rId24" Type="http://schemas.openxmlformats.org/officeDocument/2006/relationships/image" Target="../media/image11.wmf"/><Relationship Id="rId5" Type="http://schemas.openxmlformats.org/officeDocument/2006/relationships/oleObject" Target="../embeddings/oleObject2.bin"/><Relationship Id="rId15" Type="http://schemas.openxmlformats.org/officeDocument/2006/relationships/oleObject" Target="../embeddings/oleObject7.bin"/><Relationship Id="rId23" Type="http://schemas.openxmlformats.org/officeDocument/2006/relationships/oleObject" Target="../embeddings/oleObject11.bin"/><Relationship Id="rId10" Type="http://schemas.openxmlformats.org/officeDocument/2006/relationships/image" Target="../media/image4.wmf"/><Relationship Id="rId19" Type="http://schemas.openxmlformats.org/officeDocument/2006/relationships/oleObject" Target="../embeddings/oleObject9.bin"/><Relationship Id="rId4" Type="http://schemas.openxmlformats.org/officeDocument/2006/relationships/image" Target="../media/image1.wmf"/><Relationship Id="rId9" Type="http://schemas.openxmlformats.org/officeDocument/2006/relationships/oleObject" Target="../embeddings/oleObject4.bin"/><Relationship Id="rId14" Type="http://schemas.openxmlformats.org/officeDocument/2006/relationships/image" Target="../media/image6.wmf"/><Relationship Id="rId22" Type="http://schemas.openxmlformats.org/officeDocument/2006/relationships/image" Target="../media/image10.wmf"/></Relationships>
</file>

<file path=ppt/slides/_rels/slide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 Id="rId5" Type="http://schemas.openxmlformats.org/officeDocument/2006/relationships/image" Target="../media/image22.png"/><Relationship Id="rId4"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Lecture 13 Energy change, Work, </a:t>
            </a:r>
            <a:r>
              <a:rPr lang="en-US" dirty="0" err="1" smtClean="0"/>
              <a:t>etc</a:t>
            </a:r>
            <a:r>
              <a:rPr lang="en-US" dirty="0" smtClean="0"/>
              <a:t/>
            </a:r>
            <a:br>
              <a:rPr lang="en-US" dirty="0" smtClean="0"/>
            </a:br>
            <a:r>
              <a:rPr lang="en-US" dirty="0" smtClean="0"/>
              <a:t>(</a:t>
            </a:r>
            <a:r>
              <a:rPr lang="en-US" dirty="0" err="1" smtClean="0"/>
              <a:t>chpt</a:t>
            </a:r>
            <a:r>
              <a:rPr lang="en-US" dirty="0" smtClean="0"/>
              <a:t> 13)</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655658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Constrained motion</a:t>
            </a:r>
            <a:endParaRPr lang="en-US" dirty="0"/>
          </a:p>
        </p:txBody>
      </p:sp>
      <p:sp>
        <p:nvSpPr>
          <p:cNvPr id="3" name="Content Placeholder 2"/>
          <p:cNvSpPr>
            <a:spLocks noGrp="1"/>
          </p:cNvSpPr>
          <p:nvPr>
            <p:ph idx="1"/>
          </p:nvPr>
        </p:nvSpPr>
        <p:spPr/>
        <p:txBody>
          <a:bodyPr/>
          <a:lstStyle/>
          <a:p>
            <a:pPr>
              <a:lnSpc>
                <a:spcPct val="110000"/>
              </a:lnSpc>
            </a:pPr>
            <a:r>
              <a:rPr lang="en-US" dirty="0" smtClean="0"/>
              <a:t>Suppose an object is moving with a constraint, like a ring is moving on a wire.</a:t>
            </a:r>
          </a:p>
          <a:p>
            <a:pPr>
              <a:lnSpc>
                <a:spcPct val="110000"/>
              </a:lnSpc>
            </a:pPr>
            <a:r>
              <a:rPr lang="en-US" dirty="0" smtClean="0"/>
              <a:t>Since the constrained force is always orthogonal to the direction of motion, so the constrained force does not do work.</a:t>
            </a:r>
          </a:p>
          <a:p>
            <a:pPr>
              <a:lnSpc>
                <a:spcPct val="110000"/>
              </a:lnSpc>
            </a:pPr>
            <a:r>
              <a:rPr lang="en-US" dirty="0" smtClean="0"/>
              <a:t>Thus in a frictionless constrained situation, the energy is conserved without considering the constrained force.</a:t>
            </a:r>
          </a:p>
        </p:txBody>
      </p:sp>
      <p:sp>
        <p:nvSpPr>
          <p:cNvPr id="5" name="任意多边形 4"/>
          <p:cNvSpPr/>
          <p:nvPr/>
        </p:nvSpPr>
        <p:spPr>
          <a:xfrm>
            <a:off x="6469861" y="349955"/>
            <a:ext cx="2205390" cy="1591733"/>
          </a:xfrm>
          <a:custGeom>
            <a:avLst/>
            <a:gdLst>
              <a:gd name="connsiteX0" fmla="*/ 1478845 w 1478845"/>
              <a:gd name="connsiteY0" fmla="*/ 0 h 869244"/>
              <a:gd name="connsiteX1" fmla="*/ 959556 w 1478845"/>
              <a:gd name="connsiteY1" fmla="*/ 146756 h 869244"/>
              <a:gd name="connsiteX2" fmla="*/ 666045 w 1478845"/>
              <a:gd name="connsiteY2" fmla="*/ 688622 h 869244"/>
              <a:gd name="connsiteX3" fmla="*/ 0 w 1478845"/>
              <a:gd name="connsiteY3" fmla="*/ 869244 h 869244"/>
              <a:gd name="connsiteX4" fmla="*/ 0 w 1478845"/>
              <a:gd name="connsiteY4" fmla="*/ 869244 h 8692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78845" h="869244">
                <a:moveTo>
                  <a:pt x="1478845" y="0"/>
                </a:moveTo>
                <a:cubicBezTo>
                  <a:pt x="1286934" y="15993"/>
                  <a:pt x="1095023" y="31986"/>
                  <a:pt x="959556" y="146756"/>
                </a:cubicBezTo>
                <a:cubicBezTo>
                  <a:pt x="824089" y="261526"/>
                  <a:pt x="825971" y="568207"/>
                  <a:pt x="666045" y="688622"/>
                </a:cubicBezTo>
                <a:cubicBezTo>
                  <a:pt x="506119" y="809037"/>
                  <a:pt x="0" y="869244"/>
                  <a:pt x="0" y="869244"/>
                </a:cubicBezTo>
                <a:lnTo>
                  <a:pt x="0" y="869244"/>
                </a:lnTo>
              </a:path>
            </a:pathLst>
          </a:cu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 name="直接箭头连接符 8"/>
          <p:cNvCxnSpPr/>
          <p:nvPr/>
        </p:nvCxnSpPr>
        <p:spPr>
          <a:xfrm flipH="1" flipV="1">
            <a:off x="7484269" y="349955"/>
            <a:ext cx="360760" cy="329893"/>
          </a:xfrm>
          <a:prstGeom prst="straightConnector1">
            <a:avLst/>
          </a:prstGeom>
          <a:ln w="28575">
            <a:tailEnd type="stealth" w="lg" len="lg"/>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 name="TextBox 10"/>
              <p:cNvSpPr txBox="1"/>
              <p:nvPr/>
            </p:nvSpPr>
            <p:spPr>
              <a:xfrm>
                <a:off x="7207623" y="430306"/>
                <a:ext cx="457025" cy="43749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altLang="zh-CN" sz="2000" b="0" i="1" smtClean="0">
                              <a:latin typeface="Cambria Math" panose="02040503050406030204" pitchFamily="18" charset="0"/>
                            </a:rPr>
                          </m:ctrlPr>
                        </m:sSubPr>
                        <m:e>
                          <m:acc>
                            <m:accPr>
                              <m:chr m:val="⃗"/>
                              <m:ctrlPr>
                                <a:rPr lang="en-US" altLang="zh-CN" sz="2000" b="0" i="1" smtClean="0">
                                  <a:latin typeface="Cambria Math" panose="02040503050406030204" pitchFamily="18" charset="0"/>
                                </a:rPr>
                              </m:ctrlPr>
                            </m:accPr>
                            <m:e>
                              <m:r>
                                <a:rPr lang="en-US" altLang="zh-CN" sz="2000" b="0" i="1" smtClean="0">
                                  <a:latin typeface="Cambria Math"/>
                                </a:rPr>
                                <m:t>𝐹</m:t>
                              </m:r>
                            </m:e>
                          </m:acc>
                        </m:e>
                        <m:sub>
                          <m:r>
                            <a:rPr lang="en-US" altLang="zh-CN" sz="2000" b="0" i="1" smtClean="0">
                              <a:latin typeface="Cambria Math"/>
                            </a:rPr>
                            <m:t>𝑐</m:t>
                          </m:r>
                        </m:sub>
                      </m:sSub>
                    </m:oMath>
                  </m:oMathPara>
                </a14:m>
                <a:endParaRPr lang="zh-CN" altLang="en-US" sz="2000" dirty="0"/>
              </a:p>
            </p:txBody>
          </p:sp>
        </mc:Choice>
        <mc:Fallback xmlns="">
          <p:sp>
            <p:nvSpPr>
              <p:cNvPr id="11" name="TextBox 10"/>
              <p:cNvSpPr txBox="1">
                <a:spLocks noRot="1" noChangeAspect="1" noMove="1" noResize="1" noEditPoints="1" noAdjustHandles="1" noChangeArrowheads="1" noChangeShapeType="1" noTextEdit="1"/>
              </p:cNvSpPr>
              <p:nvPr/>
            </p:nvSpPr>
            <p:spPr>
              <a:xfrm>
                <a:off x="7207623" y="430306"/>
                <a:ext cx="457025" cy="437492"/>
              </a:xfrm>
              <a:prstGeom prst="rect">
                <a:avLst/>
              </a:prstGeom>
              <a:blipFill rotWithShape="1">
                <a:blip r:embed="rId2"/>
                <a:stretch>
                  <a:fillRect t="-19718" r="-26667"/>
                </a:stretch>
              </a:blipFill>
            </p:spPr>
            <p:txBody>
              <a:bodyPr/>
              <a:lstStyle/>
              <a:p>
                <a:r>
                  <a:rPr lang="zh-CN" altLang="en-US">
                    <a:noFill/>
                  </a:rPr>
                  <a:t> </a:t>
                </a:r>
              </a:p>
            </p:txBody>
          </p:sp>
        </mc:Fallback>
      </mc:AlternateContent>
      <p:sp>
        <p:nvSpPr>
          <p:cNvPr id="7" name="弧形 6"/>
          <p:cNvSpPr/>
          <p:nvPr/>
        </p:nvSpPr>
        <p:spPr>
          <a:xfrm>
            <a:off x="7815263" y="635794"/>
            <a:ext cx="59531" cy="88106"/>
          </a:xfrm>
          <a:prstGeom prst="arc">
            <a:avLst>
              <a:gd name="adj1" fmla="val 7140709"/>
              <a:gd name="adj2" fmla="val 5292594"/>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Tree>
    <p:extLst>
      <p:ext uri="{BB962C8B-B14F-4D97-AF65-F5344CB8AC3E}">
        <p14:creationId xmlns:p14="http://schemas.microsoft.com/office/powerpoint/2010/main" val="2970570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work is done by holding something</a:t>
            </a:r>
            <a:endParaRPr lang="en-US" dirty="0"/>
          </a:p>
        </p:txBody>
      </p:sp>
      <p:sp>
        <p:nvSpPr>
          <p:cNvPr id="3" name="Content Placeholder 2"/>
          <p:cNvSpPr>
            <a:spLocks noGrp="1"/>
          </p:cNvSpPr>
          <p:nvPr>
            <p:ph idx="1"/>
          </p:nvPr>
        </p:nvSpPr>
        <p:spPr/>
        <p:txBody>
          <a:bodyPr/>
          <a:lstStyle/>
          <a:p>
            <a:r>
              <a:rPr lang="en-US" dirty="0" smtClean="0"/>
              <a:t>Again, work is nonzero only when travelling is done in the direction of force. </a:t>
            </a:r>
          </a:p>
          <a:p>
            <a:r>
              <a:rPr lang="en-US" dirty="0" smtClean="0"/>
              <a:t>IF one holds something without motion, no work</a:t>
            </a:r>
          </a:p>
          <a:p>
            <a:r>
              <a:rPr lang="en-US" dirty="0" smtClean="0"/>
              <a:t>If one lifts something from one place to another horizontally, no work. </a:t>
            </a:r>
          </a:p>
          <a:p>
            <a:r>
              <a:rPr lang="en-US" dirty="0" smtClean="0"/>
              <a:t>However, one does work when moving forward. The work is done by the friction and direction of motion</a:t>
            </a:r>
            <a:r>
              <a:rPr lang="en-US" dirty="0"/>
              <a:t> </a:t>
            </a:r>
            <a:r>
              <a:rPr lang="en-US" dirty="0" smtClean="0"/>
              <a:t>is the same. </a:t>
            </a:r>
          </a:p>
          <a:p>
            <a:pPr marL="0" indent="0">
              <a:buNone/>
            </a:pPr>
            <a:endParaRPr lang="en-US" dirty="0" smtClean="0"/>
          </a:p>
        </p:txBody>
      </p:sp>
    </p:spTree>
    <p:extLst>
      <p:ext uri="{BB962C8B-B14F-4D97-AF65-F5344CB8AC3E}">
        <p14:creationId xmlns:p14="http://schemas.microsoft.com/office/powerpoint/2010/main" val="34843365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332" name="Object 20"/>
          <p:cNvGraphicFramePr>
            <a:graphicFrameLocks noChangeAspect="1"/>
          </p:cNvGraphicFramePr>
          <p:nvPr>
            <p:extLst>
              <p:ext uri="{D42A27DB-BD31-4B8C-83A1-F6EECF244321}">
                <p14:modId xmlns:p14="http://schemas.microsoft.com/office/powerpoint/2010/main" val="1144881853"/>
              </p:ext>
            </p:extLst>
          </p:nvPr>
        </p:nvGraphicFramePr>
        <p:xfrm>
          <a:off x="1244212" y="1849273"/>
          <a:ext cx="2776383" cy="494280"/>
        </p:xfrm>
        <a:graphic>
          <a:graphicData uri="http://schemas.openxmlformats.org/presentationml/2006/ole">
            <mc:AlternateContent xmlns:mc="http://schemas.openxmlformats.org/markup-compatibility/2006">
              <mc:Choice xmlns:v="urn:schemas-microsoft-com:vml" Requires="v">
                <p:oleObj spid="_x0000_s4410" name="Equation" r:id="rId3" imgW="1130040" imgH="203040" progId="Equation.3">
                  <p:embed/>
                </p:oleObj>
              </mc:Choice>
              <mc:Fallback>
                <p:oleObj name="Equation" r:id="rId3" imgW="1130040" imgH="203040" progId="Equation.3">
                  <p:embed/>
                  <p:pic>
                    <p:nvPicPr>
                      <p:cNvPr id="0" name=""/>
                      <p:cNvPicPr>
                        <a:picLocks noChangeAspect="1" noChangeArrowheads="1"/>
                      </p:cNvPicPr>
                      <p:nvPr/>
                    </p:nvPicPr>
                    <p:blipFill>
                      <a:blip r:embed="rId4">
                        <a:lum contrast="100000"/>
                        <a:extLst>
                          <a:ext uri="{28A0092B-C50C-407E-A947-70E740481C1C}">
                            <a14:useLocalDpi xmlns:a14="http://schemas.microsoft.com/office/drawing/2010/main" val="0"/>
                          </a:ext>
                        </a:extLst>
                      </a:blip>
                      <a:srcRect/>
                      <a:stretch>
                        <a:fillRect/>
                      </a:stretch>
                    </p:blipFill>
                    <p:spPr bwMode="auto">
                      <a:xfrm>
                        <a:off x="1244212" y="1849273"/>
                        <a:ext cx="2776383" cy="494280"/>
                      </a:xfrm>
                      <a:prstGeom prst="rect">
                        <a:avLst/>
                      </a:prstGeom>
                      <a:noFill/>
                      <a:ln>
                        <a:noFill/>
                      </a:ln>
                      <a:effectLst/>
                      <a:extLst/>
                    </p:spPr>
                  </p:pic>
                </p:oleObj>
              </mc:Fallback>
            </mc:AlternateContent>
          </a:graphicData>
        </a:graphic>
      </p:graphicFrame>
      <p:graphicFrame>
        <p:nvGraphicFramePr>
          <p:cNvPr id="13333" name="Object 21"/>
          <p:cNvGraphicFramePr>
            <a:graphicFrameLocks noChangeAspect="1"/>
          </p:cNvGraphicFramePr>
          <p:nvPr>
            <p:extLst>
              <p:ext uri="{D42A27DB-BD31-4B8C-83A1-F6EECF244321}">
                <p14:modId xmlns:p14="http://schemas.microsoft.com/office/powerpoint/2010/main" val="1113516335"/>
              </p:ext>
            </p:extLst>
          </p:nvPr>
        </p:nvGraphicFramePr>
        <p:xfrm>
          <a:off x="787013" y="2611274"/>
          <a:ext cx="4478757" cy="566582"/>
        </p:xfrm>
        <a:graphic>
          <a:graphicData uri="http://schemas.openxmlformats.org/presentationml/2006/ole">
            <mc:AlternateContent xmlns:mc="http://schemas.openxmlformats.org/markup-compatibility/2006">
              <mc:Choice xmlns:v="urn:schemas-microsoft-com:vml" Requires="v">
                <p:oleObj spid="_x0000_s4411" name="Equation" r:id="rId5" imgW="1803240" imgH="228600" progId="Equation.3">
                  <p:embed/>
                </p:oleObj>
              </mc:Choice>
              <mc:Fallback>
                <p:oleObj name="Equation" r:id="rId5" imgW="1803240" imgH="228600" progId="Equation.3">
                  <p:embed/>
                  <p:pic>
                    <p:nvPicPr>
                      <p:cNvPr id="0" name=""/>
                      <p:cNvPicPr>
                        <a:picLocks noChangeAspect="1" noChangeArrowheads="1"/>
                      </p:cNvPicPr>
                      <p:nvPr/>
                    </p:nvPicPr>
                    <p:blipFill>
                      <a:blip r:embed="rId6">
                        <a:lum contrast="100000"/>
                        <a:extLst>
                          <a:ext uri="{28A0092B-C50C-407E-A947-70E740481C1C}">
                            <a14:useLocalDpi xmlns:a14="http://schemas.microsoft.com/office/drawing/2010/main" val="0"/>
                          </a:ext>
                        </a:extLst>
                      </a:blip>
                      <a:srcRect/>
                      <a:stretch>
                        <a:fillRect/>
                      </a:stretch>
                    </p:blipFill>
                    <p:spPr bwMode="auto">
                      <a:xfrm>
                        <a:off x="787013" y="2611274"/>
                        <a:ext cx="4478757" cy="566582"/>
                      </a:xfrm>
                      <a:prstGeom prst="rect">
                        <a:avLst/>
                      </a:prstGeom>
                      <a:noFill/>
                      <a:ln>
                        <a:noFill/>
                      </a:ln>
                      <a:effectLst/>
                      <a:extLst/>
                    </p:spPr>
                  </p:pic>
                </p:oleObj>
              </mc:Fallback>
            </mc:AlternateContent>
          </a:graphicData>
        </a:graphic>
      </p:graphicFrame>
      <p:graphicFrame>
        <p:nvGraphicFramePr>
          <p:cNvPr id="13335" name="Object 23"/>
          <p:cNvGraphicFramePr>
            <a:graphicFrameLocks noChangeAspect="1"/>
          </p:cNvGraphicFramePr>
          <p:nvPr>
            <p:extLst>
              <p:ext uri="{D42A27DB-BD31-4B8C-83A1-F6EECF244321}">
                <p14:modId xmlns:p14="http://schemas.microsoft.com/office/powerpoint/2010/main" val="3280334057"/>
              </p:ext>
            </p:extLst>
          </p:nvPr>
        </p:nvGraphicFramePr>
        <p:xfrm>
          <a:off x="540951" y="5086188"/>
          <a:ext cx="2286046" cy="670434"/>
        </p:xfrm>
        <a:graphic>
          <a:graphicData uri="http://schemas.openxmlformats.org/presentationml/2006/ole">
            <mc:AlternateContent xmlns:mc="http://schemas.openxmlformats.org/markup-compatibility/2006">
              <mc:Choice xmlns:v="urn:schemas-microsoft-com:vml" Requires="v">
                <p:oleObj spid="_x0000_s4412" name="Equation" r:id="rId7" imgW="952200" imgH="279360" progId="Equation.3">
                  <p:embed/>
                </p:oleObj>
              </mc:Choice>
              <mc:Fallback>
                <p:oleObj name="Equation" r:id="rId7" imgW="952200" imgH="279360" progId="Equation.3">
                  <p:embed/>
                  <p:pic>
                    <p:nvPicPr>
                      <p:cNvPr id="0" name=""/>
                      <p:cNvPicPr>
                        <a:picLocks noChangeAspect="1" noChangeArrowheads="1"/>
                      </p:cNvPicPr>
                      <p:nvPr/>
                    </p:nvPicPr>
                    <p:blipFill>
                      <a:blip r:embed="rId8">
                        <a:lum contrast="100000"/>
                      </a:blip>
                      <a:srcRect/>
                      <a:stretch>
                        <a:fillRect/>
                      </a:stretch>
                    </p:blipFill>
                    <p:spPr bwMode="auto">
                      <a:xfrm>
                        <a:off x="540951" y="5086188"/>
                        <a:ext cx="2286046" cy="670434"/>
                      </a:xfrm>
                      <a:prstGeom prst="rect">
                        <a:avLst/>
                      </a:prstGeom>
                      <a:noFill/>
                      <a:ln>
                        <a:noFill/>
                      </a:ln>
                      <a:effectLst/>
                      <a:extLst/>
                    </p:spPr>
                  </p:pic>
                </p:oleObj>
              </mc:Fallback>
            </mc:AlternateContent>
          </a:graphicData>
        </a:graphic>
      </p:graphicFrame>
      <p:sp>
        <p:nvSpPr>
          <p:cNvPr id="13339" name="Rectangle 27"/>
          <p:cNvSpPr>
            <a:spLocks noChangeArrowheads="1"/>
          </p:cNvSpPr>
          <p:nvPr/>
        </p:nvSpPr>
        <p:spPr bwMode="auto">
          <a:xfrm>
            <a:off x="321744" y="1905000"/>
            <a:ext cx="704613" cy="4616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eaLnBrk="1" hangingPunct="1"/>
            <a:r>
              <a:rPr lang="zh-CN" altLang="en-US" sz="2400"/>
              <a:t>解：</a:t>
            </a:r>
          </a:p>
        </p:txBody>
      </p:sp>
      <p:graphicFrame>
        <p:nvGraphicFramePr>
          <p:cNvPr id="13340" name="Object 28"/>
          <p:cNvGraphicFramePr>
            <a:graphicFrameLocks noChangeAspect="1"/>
          </p:cNvGraphicFramePr>
          <p:nvPr>
            <p:extLst>
              <p:ext uri="{D42A27DB-BD31-4B8C-83A1-F6EECF244321}">
                <p14:modId xmlns:p14="http://schemas.microsoft.com/office/powerpoint/2010/main" val="3888199526"/>
              </p:ext>
            </p:extLst>
          </p:nvPr>
        </p:nvGraphicFramePr>
        <p:xfrm>
          <a:off x="4825612" y="1849274"/>
          <a:ext cx="2019188" cy="491652"/>
        </p:xfrm>
        <a:graphic>
          <a:graphicData uri="http://schemas.openxmlformats.org/presentationml/2006/ole">
            <mc:AlternateContent xmlns:mc="http://schemas.openxmlformats.org/markup-compatibility/2006">
              <mc:Choice xmlns:v="urn:schemas-microsoft-com:vml" Requires="v">
                <p:oleObj spid="_x0000_s4413" name="Equation" r:id="rId9" imgW="825480" imgH="203040" progId="Equation.3">
                  <p:embed/>
                </p:oleObj>
              </mc:Choice>
              <mc:Fallback>
                <p:oleObj name="Equation" r:id="rId9" imgW="825480" imgH="203040" progId="Equation.3">
                  <p:embed/>
                  <p:pic>
                    <p:nvPicPr>
                      <p:cNvPr id="0" name=""/>
                      <p:cNvPicPr>
                        <a:picLocks noChangeAspect="1" noChangeArrowheads="1"/>
                      </p:cNvPicPr>
                      <p:nvPr/>
                    </p:nvPicPr>
                    <p:blipFill>
                      <a:blip r:embed="rId10">
                        <a:lum contrast="100000"/>
                        <a:extLst>
                          <a:ext uri="{28A0092B-C50C-407E-A947-70E740481C1C}">
                            <a14:useLocalDpi xmlns:a14="http://schemas.microsoft.com/office/drawing/2010/main" val="0"/>
                          </a:ext>
                        </a:extLst>
                      </a:blip>
                      <a:srcRect/>
                      <a:stretch>
                        <a:fillRect/>
                      </a:stretch>
                    </p:blipFill>
                    <p:spPr bwMode="auto">
                      <a:xfrm>
                        <a:off x="4825612" y="1849274"/>
                        <a:ext cx="2019188" cy="491652"/>
                      </a:xfrm>
                      <a:prstGeom prst="rect">
                        <a:avLst/>
                      </a:prstGeom>
                      <a:noFill/>
                      <a:ln>
                        <a:noFill/>
                      </a:ln>
                      <a:effectLst/>
                      <a:extLst/>
                    </p:spPr>
                  </p:pic>
                </p:oleObj>
              </mc:Fallback>
            </mc:AlternateContent>
          </a:graphicData>
        </a:graphic>
      </p:graphicFrame>
      <p:graphicFrame>
        <p:nvGraphicFramePr>
          <p:cNvPr id="13345" name="Object 33"/>
          <p:cNvGraphicFramePr>
            <a:graphicFrameLocks noChangeAspect="1"/>
          </p:cNvGraphicFramePr>
          <p:nvPr>
            <p:extLst>
              <p:ext uri="{D42A27DB-BD31-4B8C-83A1-F6EECF244321}">
                <p14:modId xmlns:p14="http://schemas.microsoft.com/office/powerpoint/2010/main" val="283487363"/>
              </p:ext>
            </p:extLst>
          </p:nvPr>
        </p:nvGraphicFramePr>
        <p:xfrm>
          <a:off x="1104512" y="5964074"/>
          <a:ext cx="2872347" cy="503483"/>
        </p:xfrm>
        <a:graphic>
          <a:graphicData uri="http://schemas.openxmlformats.org/presentationml/2006/ole">
            <mc:AlternateContent xmlns:mc="http://schemas.openxmlformats.org/markup-compatibility/2006">
              <mc:Choice xmlns:v="urn:schemas-microsoft-com:vml" Requires="v">
                <p:oleObj spid="_x0000_s4414" name="Equation" r:id="rId11" imgW="1155600" imgH="203040" progId="Equation.3">
                  <p:embed/>
                </p:oleObj>
              </mc:Choice>
              <mc:Fallback>
                <p:oleObj name="Equation" r:id="rId11" imgW="1155600" imgH="203040" progId="Equation.3">
                  <p:embed/>
                  <p:pic>
                    <p:nvPicPr>
                      <p:cNvPr id="0" name=""/>
                      <p:cNvPicPr>
                        <a:picLocks noChangeAspect="1" noChangeArrowheads="1"/>
                      </p:cNvPicPr>
                      <p:nvPr/>
                    </p:nvPicPr>
                    <p:blipFill>
                      <a:blip r:embed="rId12">
                        <a:lum contrast="100000"/>
                        <a:extLst>
                          <a:ext uri="{28A0092B-C50C-407E-A947-70E740481C1C}">
                            <a14:useLocalDpi xmlns:a14="http://schemas.microsoft.com/office/drawing/2010/main" val="0"/>
                          </a:ext>
                        </a:extLst>
                      </a:blip>
                      <a:srcRect/>
                      <a:stretch>
                        <a:fillRect/>
                      </a:stretch>
                    </p:blipFill>
                    <p:spPr bwMode="auto">
                      <a:xfrm>
                        <a:off x="1104512" y="5964074"/>
                        <a:ext cx="2872347" cy="503483"/>
                      </a:xfrm>
                      <a:prstGeom prst="rect">
                        <a:avLst/>
                      </a:prstGeom>
                      <a:noFill/>
                      <a:ln>
                        <a:noFill/>
                      </a:ln>
                      <a:effectLst/>
                      <a:extLst/>
                    </p:spPr>
                  </p:pic>
                </p:oleObj>
              </mc:Fallback>
            </mc:AlternateContent>
          </a:graphicData>
        </a:graphic>
      </p:graphicFrame>
      <p:graphicFrame>
        <p:nvGraphicFramePr>
          <p:cNvPr id="13346" name="Object 34"/>
          <p:cNvGraphicFramePr>
            <a:graphicFrameLocks noChangeAspect="1"/>
          </p:cNvGraphicFramePr>
          <p:nvPr>
            <p:extLst>
              <p:ext uri="{D42A27DB-BD31-4B8C-83A1-F6EECF244321}">
                <p14:modId xmlns:p14="http://schemas.microsoft.com/office/powerpoint/2010/main" val="490463559"/>
              </p:ext>
            </p:extLst>
          </p:nvPr>
        </p:nvGraphicFramePr>
        <p:xfrm>
          <a:off x="648901" y="3446574"/>
          <a:ext cx="3111598" cy="670434"/>
        </p:xfrm>
        <a:graphic>
          <a:graphicData uri="http://schemas.openxmlformats.org/presentationml/2006/ole">
            <mc:AlternateContent xmlns:mc="http://schemas.openxmlformats.org/markup-compatibility/2006">
              <mc:Choice xmlns:v="urn:schemas-microsoft-com:vml" Requires="v">
                <p:oleObj spid="_x0000_s4415" name="Equation" r:id="rId13" imgW="1295280" imgH="279360" progId="Equation.3">
                  <p:embed/>
                </p:oleObj>
              </mc:Choice>
              <mc:Fallback>
                <p:oleObj name="Equation" r:id="rId13" imgW="1295280" imgH="279360" progId="Equation.3">
                  <p:embed/>
                  <p:pic>
                    <p:nvPicPr>
                      <p:cNvPr id="0" name=""/>
                      <p:cNvPicPr>
                        <a:picLocks noChangeAspect="1" noChangeArrowheads="1"/>
                      </p:cNvPicPr>
                      <p:nvPr/>
                    </p:nvPicPr>
                    <p:blipFill>
                      <a:blip r:embed="rId14">
                        <a:lum contrast="100000"/>
                      </a:blip>
                      <a:srcRect/>
                      <a:stretch>
                        <a:fillRect/>
                      </a:stretch>
                    </p:blipFill>
                    <p:spPr bwMode="auto">
                      <a:xfrm>
                        <a:off x="648901" y="3446574"/>
                        <a:ext cx="3111598" cy="670434"/>
                      </a:xfrm>
                      <a:prstGeom prst="rect">
                        <a:avLst/>
                      </a:prstGeom>
                      <a:noFill/>
                      <a:ln>
                        <a:noFill/>
                      </a:ln>
                      <a:effectLst/>
                      <a:extLst/>
                    </p:spPr>
                  </p:pic>
                </p:oleObj>
              </mc:Fallback>
            </mc:AlternateContent>
          </a:graphicData>
        </a:graphic>
      </p:graphicFrame>
      <p:graphicFrame>
        <p:nvGraphicFramePr>
          <p:cNvPr id="13347" name="Object 35"/>
          <p:cNvGraphicFramePr>
            <a:graphicFrameLocks noChangeAspect="1"/>
          </p:cNvGraphicFramePr>
          <p:nvPr>
            <p:extLst>
              <p:ext uri="{D42A27DB-BD31-4B8C-83A1-F6EECF244321}">
                <p14:modId xmlns:p14="http://schemas.microsoft.com/office/powerpoint/2010/main" val="402339673"/>
              </p:ext>
            </p:extLst>
          </p:nvPr>
        </p:nvGraphicFramePr>
        <p:xfrm>
          <a:off x="1117212" y="4363874"/>
          <a:ext cx="2619949" cy="504797"/>
        </p:xfrm>
        <a:graphic>
          <a:graphicData uri="http://schemas.openxmlformats.org/presentationml/2006/ole">
            <mc:AlternateContent xmlns:mc="http://schemas.openxmlformats.org/markup-compatibility/2006">
              <mc:Choice xmlns:v="urn:schemas-microsoft-com:vml" Requires="v">
                <p:oleObj spid="_x0000_s4416" name="Equation" r:id="rId15" imgW="1054080" imgH="203040" progId="Equation.3">
                  <p:embed/>
                </p:oleObj>
              </mc:Choice>
              <mc:Fallback>
                <p:oleObj name="Equation" r:id="rId15" imgW="1054080" imgH="203040" progId="Equation.3">
                  <p:embed/>
                  <p:pic>
                    <p:nvPicPr>
                      <p:cNvPr id="0" name=""/>
                      <p:cNvPicPr>
                        <a:picLocks noChangeAspect="1" noChangeArrowheads="1"/>
                      </p:cNvPicPr>
                      <p:nvPr/>
                    </p:nvPicPr>
                    <p:blipFill>
                      <a:blip r:embed="rId16">
                        <a:lum contrast="100000"/>
                        <a:extLst>
                          <a:ext uri="{28A0092B-C50C-407E-A947-70E740481C1C}">
                            <a14:useLocalDpi xmlns:a14="http://schemas.microsoft.com/office/drawing/2010/main" val="0"/>
                          </a:ext>
                        </a:extLst>
                      </a:blip>
                      <a:srcRect/>
                      <a:stretch>
                        <a:fillRect/>
                      </a:stretch>
                    </p:blipFill>
                    <p:spPr bwMode="auto">
                      <a:xfrm>
                        <a:off x="1117212" y="4363874"/>
                        <a:ext cx="2619949" cy="504797"/>
                      </a:xfrm>
                      <a:prstGeom prst="rect">
                        <a:avLst/>
                      </a:prstGeom>
                      <a:noFill/>
                      <a:ln>
                        <a:noFill/>
                      </a:ln>
                      <a:effectLst/>
                      <a:extLst/>
                    </p:spPr>
                  </p:pic>
                </p:oleObj>
              </mc:Fallback>
            </mc:AlternateContent>
          </a:graphicData>
        </a:graphic>
      </p:graphicFrame>
      <p:sp>
        <p:nvSpPr>
          <p:cNvPr id="13348" name="Text Box 36"/>
          <p:cNvSpPr txBox="1">
            <a:spLocks noChangeArrowheads="1"/>
          </p:cNvSpPr>
          <p:nvPr/>
        </p:nvSpPr>
        <p:spPr bwMode="auto">
          <a:xfrm>
            <a:off x="5130413" y="4440073"/>
            <a:ext cx="969173" cy="461665"/>
          </a:xfrm>
          <a:prstGeom prst="rect">
            <a:avLst/>
          </a:prstGeom>
          <a:noFill/>
          <a:ln>
            <a:noFill/>
          </a:ln>
          <a:effectLst/>
          <a:extLst>
            <a:ext uri="{909E8E84-426E-40DD-AFC4-6F175D3DCCD1}">
              <a14:hiddenFill xmlns:a14="http://schemas.microsoft.com/office/drawing/2010/main">
                <a:solidFill>
                  <a:srgbClr val="FFFFC7"/>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r>
              <a:rPr lang="zh-CN" altLang="en-US" sz="2400">
                <a:solidFill>
                  <a:srgbClr val="0000FF"/>
                </a:solidFill>
              </a:rPr>
              <a:t>变力</a:t>
            </a:r>
          </a:p>
        </p:txBody>
      </p:sp>
      <p:sp>
        <p:nvSpPr>
          <p:cNvPr id="13349" name="Text Box 37"/>
          <p:cNvSpPr txBox="1">
            <a:spLocks noChangeArrowheads="1"/>
          </p:cNvSpPr>
          <p:nvPr/>
        </p:nvSpPr>
        <p:spPr bwMode="auto">
          <a:xfrm>
            <a:off x="5206612" y="6040273"/>
            <a:ext cx="2272099" cy="461665"/>
          </a:xfrm>
          <a:prstGeom prst="rect">
            <a:avLst/>
          </a:prstGeom>
          <a:noFill/>
          <a:ln>
            <a:noFill/>
          </a:ln>
          <a:effectLst/>
          <a:extLst>
            <a:ext uri="{909E8E84-426E-40DD-AFC4-6F175D3DCCD1}">
              <a14:hiddenFill xmlns:a14="http://schemas.microsoft.com/office/drawing/2010/main">
                <a:solidFill>
                  <a:srgbClr val="FFFFC7"/>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r>
              <a:rPr lang="zh-CN" altLang="en-US" sz="2400" dirty="0">
                <a:solidFill>
                  <a:srgbClr val="0000FF"/>
                </a:solidFill>
              </a:rPr>
              <a:t>恒力  曲线运动</a:t>
            </a:r>
          </a:p>
        </p:txBody>
      </p:sp>
      <mc:AlternateContent xmlns:mc="http://schemas.openxmlformats.org/markup-compatibility/2006" xmlns:a14="http://schemas.microsoft.com/office/drawing/2010/main">
        <mc:Choice Requires="a14">
          <p:sp>
            <p:nvSpPr>
              <p:cNvPr id="13314" name="Text Box 2"/>
              <p:cNvSpPr txBox="1">
                <a:spLocks noChangeArrowheads="1"/>
              </p:cNvSpPr>
              <p:nvPr/>
            </p:nvSpPr>
            <p:spPr bwMode="auto">
              <a:xfrm>
                <a:off x="228600" y="152126"/>
                <a:ext cx="8736013" cy="1489510"/>
              </a:xfrm>
              <a:prstGeom prst="rect">
                <a:avLst/>
              </a:prstGeom>
              <a:noFill/>
              <a:ln>
                <a:noFill/>
              </a:ln>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Lst>
            </p:spPr>
            <p:txBody>
              <a:bodyPr>
                <a:spAutoFit/>
              </a:bodyPr>
              <a:lstStyle/>
              <a:p>
                <a:r>
                  <a:rPr lang="en-US" altLang="zh-CN" sz="2800" dirty="0" smtClean="0"/>
                  <a:t> 【</a:t>
                </a:r>
                <a:r>
                  <a:rPr lang="zh-CN" altLang="en-US" sz="2800" dirty="0" smtClean="0"/>
                  <a:t>例</a:t>
                </a:r>
                <a:r>
                  <a:rPr lang="en-US" altLang="zh-CN" sz="2800" dirty="0" smtClean="0"/>
                  <a:t>】</a:t>
                </a:r>
                <a:r>
                  <a:rPr lang="zh-CN" altLang="en-US" sz="2800" dirty="0" smtClean="0"/>
                  <a:t>小球</a:t>
                </a:r>
                <a:r>
                  <a:rPr lang="zh-CN" altLang="en-US" sz="2800" dirty="0"/>
                  <a:t>在水平变力</a:t>
                </a:r>
                <a14:m>
                  <m:oMath xmlns:m="http://schemas.openxmlformats.org/officeDocument/2006/math">
                    <m:acc>
                      <m:accPr>
                        <m:chr m:val="⃗"/>
                        <m:ctrlPr>
                          <a:rPr lang="en-US" altLang="zh-CN" sz="2800" b="0" i="1" dirty="0" smtClean="0">
                            <a:latin typeface="Cambria Math" panose="02040503050406030204" pitchFamily="18" charset="0"/>
                          </a:rPr>
                        </m:ctrlPr>
                      </m:accPr>
                      <m:e>
                        <m:r>
                          <a:rPr lang="en-US" altLang="zh-CN" sz="2800" b="0" i="1" dirty="0" smtClean="0">
                            <a:latin typeface="Cambria Math"/>
                          </a:rPr>
                          <m:t>𝐹</m:t>
                        </m:r>
                      </m:e>
                    </m:acc>
                  </m:oMath>
                </a14:m>
                <a:r>
                  <a:rPr lang="zh-CN" altLang="en-US" sz="2800" dirty="0"/>
                  <a:t>作用下缓慢移动，即在所有位置上均近似处于力平衡状态，直到绳子与竖直方向成</a:t>
                </a:r>
                <a:r>
                  <a:rPr lang="zh-CN" altLang="en-US" sz="2800" i="1" dirty="0">
                    <a:sym typeface="Symbol" panose="05050102010706020507" pitchFamily="18" charset="2"/>
                  </a:rPr>
                  <a:t> </a:t>
                </a:r>
                <a:r>
                  <a:rPr lang="zh-CN" altLang="en-US" sz="2800" dirty="0">
                    <a:sym typeface="Symbol" panose="05050102010706020507" pitchFamily="18" charset="2"/>
                  </a:rPr>
                  <a:t>角。 求：</a:t>
                </a:r>
                <a:r>
                  <a:rPr lang="en-US" altLang="zh-CN" sz="2800" dirty="0">
                    <a:sym typeface="Symbol" panose="05050102010706020507" pitchFamily="18" charset="2"/>
                  </a:rPr>
                  <a:t>(1) </a:t>
                </a:r>
                <a14:m>
                  <m:oMath xmlns:m="http://schemas.openxmlformats.org/officeDocument/2006/math">
                    <m:acc>
                      <m:accPr>
                        <m:chr m:val="⃗"/>
                        <m:ctrlPr>
                          <a:rPr lang="en-US" altLang="zh-CN" sz="2800" i="1" dirty="0">
                            <a:latin typeface="Cambria Math" panose="02040503050406030204" pitchFamily="18" charset="0"/>
                          </a:rPr>
                        </m:ctrlPr>
                      </m:accPr>
                      <m:e>
                        <m:r>
                          <a:rPr lang="en-US" altLang="zh-CN" sz="2800" i="1" dirty="0">
                            <a:latin typeface="Cambria Math"/>
                          </a:rPr>
                          <m:t>𝐹</m:t>
                        </m:r>
                      </m:e>
                    </m:acc>
                  </m:oMath>
                </a14:m>
                <a:r>
                  <a:rPr lang="zh-CN" altLang="en-US" sz="2800" dirty="0">
                    <a:sym typeface="Symbol" panose="05050102010706020507" pitchFamily="18" charset="2"/>
                  </a:rPr>
                  <a:t>的功， </a:t>
                </a:r>
                <a:r>
                  <a:rPr lang="en-US" altLang="zh-CN" sz="2800" dirty="0">
                    <a:sym typeface="Symbol" panose="05050102010706020507" pitchFamily="18" charset="2"/>
                  </a:rPr>
                  <a:t>(2)  </a:t>
                </a:r>
                <a:r>
                  <a:rPr lang="zh-CN" altLang="en-US" sz="2800" dirty="0">
                    <a:sym typeface="Symbol" panose="05050102010706020507" pitchFamily="18" charset="2"/>
                  </a:rPr>
                  <a:t>重力的功。</a:t>
                </a:r>
                <a:endParaRPr lang="zh-CN" altLang="en-US" sz="2800" dirty="0"/>
              </a:p>
            </p:txBody>
          </p:sp>
        </mc:Choice>
        <mc:Fallback xmlns="">
          <p:sp>
            <p:nvSpPr>
              <p:cNvPr id="13314" name="Text Box 2"/>
              <p:cNvSpPr txBox="1">
                <a:spLocks noRot="1" noChangeAspect="1" noMove="1" noResize="1" noEditPoints="1" noAdjustHandles="1" noChangeArrowheads="1" noChangeShapeType="1" noTextEdit="1"/>
              </p:cNvSpPr>
              <p:nvPr/>
            </p:nvSpPr>
            <p:spPr bwMode="auto">
              <a:xfrm>
                <a:off x="228600" y="152126"/>
                <a:ext cx="8736013" cy="1489510"/>
              </a:xfrm>
              <a:prstGeom prst="rect">
                <a:avLst/>
              </a:prstGeom>
              <a:blipFill rotWithShape="1">
                <a:blip r:embed="rId17"/>
                <a:stretch>
                  <a:fillRect l="-1465" t="-2459" r="-349" b="-11066"/>
                </a:stretch>
              </a:blip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r>
                  <a:rPr lang="zh-CN" altLang="en-US">
                    <a:noFill/>
                  </a:rPr>
                  <a:t> </a:t>
                </a:r>
              </a:p>
            </p:txBody>
          </p:sp>
        </mc:Fallback>
      </mc:AlternateContent>
      <p:grpSp>
        <p:nvGrpSpPr>
          <p:cNvPr id="13355" name="Group 43"/>
          <p:cNvGrpSpPr>
            <a:grpSpLocks/>
          </p:cNvGrpSpPr>
          <p:nvPr/>
        </p:nvGrpSpPr>
        <p:grpSpPr bwMode="auto">
          <a:xfrm>
            <a:off x="6705600" y="1371600"/>
            <a:ext cx="2262188" cy="2722563"/>
            <a:chOff x="4128" y="1440"/>
            <a:chExt cx="1425" cy="1715"/>
          </a:xfrm>
        </p:grpSpPr>
        <p:sp>
          <p:nvSpPr>
            <p:cNvPr id="13316" name="Line 4"/>
            <p:cNvSpPr>
              <a:spLocks noChangeShapeType="1"/>
            </p:cNvSpPr>
            <p:nvPr/>
          </p:nvSpPr>
          <p:spPr bwMode="auto">
            <a:xfrm>
              <a:off x="4128" y="1584"/>
              <a:ext cx="634" cy="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17" name="Line 5"/>
            <p:cNvSpPr>
              <a:spLocks noChangeShapeType="1"/>
            </p:cNvSpPr>
            <p:nvPr/>
          </p:nvSpPr>
          <p:spPr bwMode="auto">
            <a:xfrm flipV="1">
              <a:off x="4248" y="1440"/>
              <a:ext cx="158" cy="15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18" name="Line 6"/>
            <p:cNvSpPr>
              <a:spLocks noChangeShapeType="1"/>
            </p:cNvSpPr>
            <p:nvPr/>
          </p:nvSpPr>
          <p:spPr bwMode="auto">
            <a:xfrm flipV="1">
              <a:off x="4392" y="1440"/>
              <a:ext cx="158" cy="15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19" name="Line 7"/>
            <p:cNvSpPr>
              <a:spLocks noChangeShapeType="1"/>
            </p:cNvSpPr>
            <p:nvPr/>
          </p:nvSpPr>
          <p:spPr bwMode="auto">
            <a:xfrm flipV="1">
              <a:off x="4536" y="1440"/>
              <a:ext cx="158" cy="15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20" name="Line 8"/>
            <p:cNvSpPr>
              <a:spLocks noChangeShapeType="1"/>
            </p:cNvSpPr>
            <p:nvPr/>
          </p:nvSpPr>
          <p:spPr bwMode="auto">
            <a:xfrm>
              <a:off x="4416" y="1584"/>
              <a:ext cx="0" cy="1152"/>
            </a:xfrm>
            <a:prstGeom prst="line">
              <a:avLst/>
            </a:prstGeom>
            <a:noFill/>
            <a:ln w="2857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21" name="Oval 9"/>
            <p:cNvSpPr>
              <a:spLocks noChangeArrowheads="1"/>
            </p:cNvSpPr>
            <p:nvPr/>
          </p:nvSpPr>
          <p:spPr bwMode="auto">
            <a:xfrm>
              <a:off x="4944" y="2448"/>
              <a:ext cx="144" cy="144"/>
            </a:xfrm>
            <a:prstGeom prst="ellipse">
              <a:avLst/>
            </a:prstGeom>
            <a:solidFill>
              <a:schemeClr val="accent1"/>
            </a:solidFill>
            <a:ln w="28575">
              <a:solidFill>
                <a:schemeClr val="tx1"/>
              </a:solidFill>
              <a:round/>
              <a:headEnd/>
              <a:tailEnd/>
            </a:ln>
          </p:spPr>
          <p:txBody>
            <a:bodyPr wrap="none" anchor="ctr"/>
            <a:lstStyle/>
            <a:p>
              <a:endParaRPr lang="en-US"/>
            </a:p>
          </p:txBody>
        </p:sp>
        <p:sp>
          <p:nvSpPr>
            <p:cNvPr id="13322" name="Line 10"/>
            <p:cNvSpPr>
              <a:spLocks noChangeShapeType="1"/>
            </p:cNvSpPr>
            <p:nvPr/>
          </p:nvSpPr>
          <p:spPr bwMode="auto">
            <a:xfrm>
              <a:off x="4416" y="1584"/>
              <a:ext cx="624" cy="96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23" name="Line 11"/>
            <p:cNvSpPr>
              <a:spLocks noChangeShapeType="1"/>
            </p:cNvSpPr>
            <p:nvPr/>
          </p:nvSpPr>
          <p:spPr bwMode="auto">
            <a:xfrm>
              <a:off x="4992" y="2544"/>
              <a:ext cx="475" cy="1"/>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324" name="Freeform 12"/>
            <p:cNvSpPr>
              <a:spLocks/>
            </p:cNvSpPr>
            <p:nvPr/>
          </p:nvSpPr>
          <p:spPr bwMode="auto">
            <a:xfrm>
              <a:off x="4416" y="2304"/>
              <a:ext cx="816" cy="432"/>
            </a:xfrm>
            <a:custGeom>
              <a:avLst/>
              <a:gdLst>
                <a:gd name="T0" fmla="*/ 0 w 768"/>
                <a:gd name="T1" fmla="*/ 384 h 384"/>
                <a:gd name="T2" fmla="*/ 288 w 768"/>
                <a:gd name="T3" fmla="*/ 336 h 384"/>
                <a:gd name="T4" fmla="*/ 528 w 768"/>
                <a:gd name="T5" fmla="*/ 240 h 384"/>
                <a:gd name="T6" fmla="*/ 768 w 768"/>
                <a:gd name="T7" fmla="*/ 0 h 384"/>
              </a:gdLst>
              <a:ahLst/>
              <a:cxnLst>
                <a:cxn ang="0">
                  <a:pos x="T0" y="T1"/>
                </a:cxn>
                <a:cxn ang="0">
                  <a:pos x="T2" y="T3"/>
                </a:cxn>
                <a:cxn ang="0">
                  <a:pos x="T4" y="T5"/>
                </a:cxn>
                <a:cxn ang="0">
                  <a:pos x="T6" y="T7"/>
                </a:cxn>
              </a:cxnLst>
              <a:rect l="0" t="0" r="r" b="b"/>
              <a:pathLst>
                <a:path w="768" h="384">
                  <a:moveTo>
                    <a:pt x="0" y="384"/>
                  </a:moveTo>
                  <a:cubicBezTo>
                    <a:pt x="100" y="372"/>
                    <a:pt x="200" y="360"/>
                    <a:pt x="288" y="336"/>
                  </a:cubicBezTo>
                  <a:cubicBezTo>
                    <a:pt x="376" y="312"/>
                    <a:pt x="448" y="296"/>
                    <a:pt x="528" y="240"/>
                  </a:cubicBezTo>
                  <a:cubicBezTo>
                    <a:pt x="608" y="184"/>
                    <a:pt x="688" y="92"/>
                    <a:pt x="768" y="0"/>
                  </a:cubicBezTo>
                </a:path>
              </a:pathLst>
            </a:custGeom>
            <a:noFill/>
            <a:ln w="28575" cap="flat" cmpd="sng">
              <a:solidFill>
                <a:schemeClr val="tx1"/>
              </a:solidFill>
              <a:prstDash val="dash"/>
              <a:round/>
              <a:headEnd/>
              <a:tailEnd/>
            </a:ln>
            <a:extLst>
              <a:ext uri="{909E8E84-426E-40DD-AFC4-6F175D3DCCD1}">
                <a14:hiddenFill xmlns:a14="http://schemas.microsoft.com/office/drawing/2010/main">
                  <a:solidFill>
                    <a:schemeClr val="accent1"/>
                  </a:solidFill>
                </a14:hiddenFill>
              </a:ext>
            </a:extLst>
          </p:spPr>
          <p:txBody>
            <a:bodyPr wrap="none" anchor="ctr"/>
            <a:lstStyle/>
            <a:p>
              <a:endParaRPr lang="en-US"/>
            </a:p>
          </p:txBody>
        </p:sp>
        <p:sp>
          <p:nvSpPr>
            <p:cNvPr id="13325" name="Text Box 13"/>
            <p:cNvSpPr txBox="1">
              <a:spLocks noChangeArrowheads="1"/>
            </p:cNvSpPr>
            <p:nvPr/>
          </p:nvSpPr>
          <p:spPr bwMode="auto">
            <a:xfrm>
              <a:off x="4656" y="2304"/>
              <a:ext cx="290" cy="3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eaLnBrk="1" hangingPunct="1"/>
              <a:r>
                <a:rPr lang="en-US" altLang="zh-CN" sz="2800" i="1"/>
                <a:t>m</a:t>
              </a:r>
            </a:p>
          </p:txBody>
        </p:sp>
        <p:sp>
          <p:nvSpPr>
            <p:cNvPr id="13327" name="Text Box 15"/>
            <p:cNvSpPr txBox="1">
              <a:spLocks noChangeArrowheads="1"/>
            </p:cNvSpPr>
            <p:nvPr/>
          </p:nvSpPr>
          <p:spPr bwMode="auto">
            <a:xfrm>
              <a:off x="4715" y="1776"/>
              <a:ext cx="178" cy="3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eaLnBrk="1" hangingPunct="1"/>
              <a:r>
                <a:rPr lang="en-US" altLang="zh-CN" sz="2800" i="1"/>
                <a:t>l</a:t>
              </a:r>
            </a:p>
          </p:txBody>
        </p:sp>
        <p:graphicFrame>
          <p:nvGraphicFramePr>
            <p:cNvPr id="13329" name="Object 17"/>
            <p:cNvGraphicFramePr>
              <a:graphicFrameLocks noChangeAspect="1"/>
            </p:cNvGraphicFramePr>
            <p:nvPr/>
          </p:nvGraphicFramePr>
          <p:xfrm>
            <a:off x="4416" y="1872"/>
            <a:ext cx="206" cy="288"/>
          </p:xfrm>
          <a:graphic>
            <a:graphicData uri="http://schemas.openxmlformats.org/presentationml/2006/ole">
              <mc:AlternateContent xmlns:mc="http://schemas.openxmlformats.org/markup-compatibility/2006">
                <mc:Choice xmlns:v="urn:schemas-microsoft-com:vml" Requires="v">
                  <p:oleObj spid="_x0000_s4417" name="公式" r:id="rId18" imgW="126720" imgH="177480" progId="Equation.3">
                    <p:embed/>
                  </p:oleObj>
                </mc:Choice>
                <mc:Fallback>
                  <p:oleObj name="公式" r:id="rId18" imgW="126720" imgH="177480" progId="Equation.3">
                    <p:embed/>
                    <p:pic>
                      <p:nvPicPr>
                        <p:cNvPr id="0" name=""/>
                        <p:cNvPicPr>
                          <a:picLocks noChangeAspect="1" noChangeArrowheads="1"/>
                        </p:cNvPicPr>
                        <p:nvPr/>
                      </p:nvPicPr>
                      <p:blipFill>
                        <a:blip r:embed="rId19">
                          <a:lum contrast="100000"/>
                          <a:extLst>
                            <a:ext uri="{28A0092B-C50C-407E-A947-70E740481C1C}">
                              <a14:useLocalDpi xmlns:a14="http://schemas.microsoft.com/office/drawing/2010/main" val="0"/>
                            </a:ext>
                          </a:extLst>
                        </a:blip>
                        <a:srcRect/>
                        <a:stretch>
                          <a:fillRect/>
                        </a:stretch>
                      </p:blipFill>
                      <p:spPr bwMode="auto">
                        <a:xfrm>
                          <a:off x="4416" y="1872"/>
                          <a:ext cx="206"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330" name="Line 18"/>
            <p:cNvSpPr>
              <a:spLocks noChangeShapeType="1"/>
            </p:cNvSpPr>
            <p:nvPr/>
          </p:nvSpPr>
          <p:spPr bwMode="auto">
            <a:xfrm>
              <a:off x="4992" y="2544"/>
              <a:ext cx="0" cy="528"/>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337" name="Line 25"/>
            <p:cNvSpPr>
              <a:spLocks noChangeShapeType="1"/>
            </p:cNvSpPr>
            <p:nvPr/>
          </p:nvSpPr>
          <p:spPr bwMode="auto">
            <a:xfrm flipV="1">
              <a:off x="4992" y="2160"/>
              <a:ext cx="480" cy="384"/>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graphicFrame>
          <p:nvGraphicFramePr>
            <p:cNvPr id="13338" name="Object 26"/>
            <p:cNvGraphicFramePr>
              <a:graphicFrameLocks noChangeAspect="1"/>
            </p:cNvGraphicFramePr>
            <p:nvPr/>
          </p:nvGraphicFramePr>
          <p:xfrm>
            <a:off x="5136" y="2304"/>
            <a:ext cx="208" cy="288"/>
          </p:xfrm>
          <a:graphic>
            <a:graphicData uri="http://schemas.openxmlformats.org/presentationml/2006/ole">
              <mc:AlternateContent xmlns:mc="http://schemas.openxmlformats.org/markup-compatibility/2006">
                <mc:Choice xmlns:v="urn:schemas-microsoft-com:vml" Requires="v">
                  <p:oleObj spid="_x0000_s4418" name="公式" r:id="rId20" imgW="126720" imgH="177480" progId="Equation.3">
                    <p:embed/>
                  </p:oleObj>
                </mc:Choice>
                <mc:Fallback>
                  <p:oleObj name="公式" r:id="rId20" imgW="126720" imgH="177480" progId="Equation.3">
                    <p:embed/>
                    <p:pic>
                      <p:nvPicPr>
                        <p:cNvPr id="0" name=""/>
                        <p:cNvPicPr>
                          <a:picLocks noChangeAspect="1" noChangeArrowheads="1"/>
                        </p:cNvPicPr>
                        <p:nvPr/>
                      </p:nvPicPr>
                      <p:blipFill>
                        <a:blip r:embed="rId19">
                          <a:lum contrast="100000"/>
                          <a:extLst>
                            <a:ext uri="{28A0092B-C50C-407E-A947-70E740481C1C}">
                              <a14:useLocalDpi xmlns:a14="http://schemas.microsoft.com/office/drawing/2010/main" val="0"/>
                            </a:ext>
                          </a:extLst>
                        </a:blip>
                        <a:srcRect/>
                        <a:stretch>
                          <a:fillRect/>
                        </a:stretch>
                      </p:blipFill>
                      <p:spPr bwMode="auto">
                        <a:xfrm>
                          <a:off x="5136" y="2304"/>
                          <a:ext cx="208"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341" name="Line 29"/>
            <p:cNvSpPr>
              <a:spLocks noChangeShapeType="1"/>
            </p:cNvSpPr>
            <p:nvPr/>
          </p:nvSpPr>
          <p:spPr bwMode="auto">
            <a:xfrm>
              <a:off x="5040" y="2544"/>
              <a:ext cx="240" cy="432"/>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aphicFrame>
          <p:nvGraphicFramePr>
            <p:cNvPr id="13352" name="Object 40"/>
            <p:cNvGraphicFramePr>
              <a:graphicFrameLocks noChangeAspect="1"/>
            </p:cNvGraphicFramePr>
            <p:nvPr/>
          </p:nvGraphicFramePr>
          <p:xfrm>
            <a:off x="5280" y="2592"/>
            <a:ext cx="273" cy="336"/>
          </p:xfrm>
          <a:graphic>
            <a:graphicData uri="http://schemas.openxmlformats.org/presentationml/2006/ole">
              <mc:AlternateContent xmlns:mc="http://schemas.openxmlformats.org/markup-compatibility/2006">
                <mc:Choice xmlns:v="urn:schemas-microsoft-com:vml" Requires="v">
                  <p:oleObj spid="_x0000_s4419" name="Equation" r:id="rId21" imgW="164880" imgH="203040" progId="Equation.3">
                    <p:embed/>
                  </p:oleObj>
                </mc:Choice>
                <mc:Fallback>
                  <p:oleObj name="Equation" r:id="rId21" imgW="164880" imgH="203040" progId="Equation.3">
                    <p:embed/>
                    <p:pic>
                      <p:nvPicPr>
                        <p:cNvPr id="0" name=""/>
                        <p:cNvPicPr>
                          <a:picLocks noChangeAspect="1" noChangeArrowheads="1"/>
                        </p:cNvPicPr>
                        <p:nvPr/>
                      </p:nvPicPr>
                      <p:blipFill>
                        <a:blip r:embed="rId22">
                          <a:lum contrast="100000"/>
                          <a:extLst>
                            <a:ext uri="{28A0092B-C50C-407E-A947-70E740481C1C}">
                              <a14:useLocalDpi xmlns:a14="http://schemas.microsoft.com/office/drawing/2010/main" val="0"/>
                            </a:ext>
                          </a:extLst>
                        </a:blip>
                        <a:srcRect/>
                        <a:stretch>
                          <a:fillRect/>
                        </a:stretch>
                      </p:blipFill>
                      <p:spPr bwMode="auto">
                        <a:xfrm>
                          <a:off x="5280" y="2592"/>
                          <a:ext cx="273" cy="3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353" name="Object 41"/>
            <p:cNvGraphicFramePr>
              <a:graphicFrameLocks noChangeAspect="1"/>
            </p:cNvGraphicFramePr>
            <p:nvPr/>
          </p:nvGraphicFramePr>
          <p:xfrm>
            <a:off x="4608" y="2832"/>
            <a:ext cx="384" cy="323"/>
          </p:xfrm>
          <a:graphic>
            <a:graphicData uri="http://schemas.openxmlformats.org/presentationml/2006/ole">
              <mc:AlternateContent xmlns:mc="http://schemas.openxmlformats.org/markup-compatibility/2006">
                <mc:Choice xmlns:v="urn:schemas-microsoft-com:vml" Requires="v">
                  <p:oleObj spid="_x0000_s4420" name="Equation" r:id="rId23" imgW="241200" imgH="203040" progId="Equation.3">
                    <p:embed/>
                  </p:oleObj>
                </mc:Choice>
                <mc:Fallback>
                  <p:oleObj name="Equation" r:id="rId23" imgW="241200" imgH="203040" progId="Equation.3">
                    <p:embed/>
                    <p:pic>
                      <p:nvPicPr>
                        <p:cNvPr id="0" name=""/>
                        <p:cNvPicPr>
                          <a:picLocks noChangeAspect="1" noChangeArrowheads="1"/>
                        </p:cNvPicPr>
                        <p:nvPr/>
                      </p:nvPicPr>
                      <p:blipFill>
                        <a:blip r:embed="rId24">
                          <a:lum contrast="100000"/>
                          <a:extLst>
                            <a:ext uri="{28A0092B-C50C-407E-A947-70E740481C1C}">
                              <a14:useLocalDpi xmlns:a14="http://schemas.microsoft.com/office/drawing/2010/main" val="0"/>
                            </a:ext>
                          </a:extLst>
                        </a:blip>
                        <a:srcRect/>
                        <a:stretch>
                          <a:fillRect/>
                        </a:stretch>
                      </p:blipFill>
                      <p:spPr bwMode="auto">
                        <a:xfrm>
                          <a:off x="4608" y="2832"/>
                          <a:ext cx="384" cy="3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354" name="Arc 42"/>
            <p:cNvSpPr>
              <a:spLocks/>
            </p:cNvSpPr>
            <p:nvPr/>
          </p:nvSpPr>
          <p:spPr bwMode="auto">
            <a:xfrm>
              <a:off x="4416" y="1632"/>
              <a:ext cx="132" cy="236"/>
            </a:xfrm>
            <a:custGeom>
              <a:avLst/>
              <a:gdLst>
                <a:gd name="G0" fmla="+- 2317 0 0"/>
                <a:gd name="G1" fmla="+- 0 0 0"/>
                <a:gd name="G2" fmla="+- 21600 0 0"/>
                <a:gd name="T0" fmla="*/ 18725 w 18725"/>
                <a:gd name="T1" fmla="*/ 14047 h 21600"/>
                <a:gd name="T2" fmla="*/ 0 w 18725"/>
                <a:gd name="T3" fmla="*/ 21475 h 21600"/>
                <a:gd name="T4" fmla="*/ 2317 w 18725"/>
                <a:gd name="T5" fmla="*/ 0 h 21600"/>
              </a:gdLst>
              <a:ahLst/>
              <a:cxnLst>
                <a:cxn ang="0">
                  <a:pos x="T0" y="T1"/>
                </a:cxn>
                <a:cxn ang="0">
                  <a:pos x="T2" y="T3"/>
                </a:cxn>
                <a:cxn ang="0">
                  <a:pos x="T4" y="T5"/>
                </a:cxn>
              </a:cxnLst>
              <a:rect l="0" t="0" r="r" b="b"/>
              <a:pathLst>
                <a:path w="18725" h="21600" fill="none" extrusionOk="0">
                  <a:moveTo>
                    <a:pt x="18725" y="14047"/>
                  </a:moveTo>
                  <a:cubicBezTo>
                    <a:pt x="14621" y="18840"/>
                    <a:pt x="8627" y="21599"/>
                    <a:pt x="2317" y="21600"/>
                  </a:cubicBezTo>
                  <a:cubicBezTo>
                    <a:pt x="1542" y="21600"/>
                    <a:pt x="769" y="21558"/>
                    <a:pt x="-1" y="21475"/>
                  </a:cubicBezTo>
                </a:path>
                <a:path w="18725" h="21600" stroke="0" extrusionOk="0">
                  <a:moveTo>
                    <a:pt x="18725" y="14047"/>
                  </a:moveTo>
                  <a:cubicBezTo>
                    <a:pt x="14621" y="18840"/>
                    <a:pt x="8627" y="21599"/>
                    <a:pt x="2317" y="21600"/>
                  </a:cubicBezTo>
                  <a:cubicBezTo>
                    <a:pt x="1542" y="21600"/>
                    <a:pt x="769" y="21558"/>
                    <a:pt x="-1" y="21475"/>
                  </a:cubicBezTo>
                  <a:lnTo>
                    <a:pt x="2317" y="0"/>
                  </a:lnTo>
                  <a:close/>
                </a:path>
              </a:pathLst>
            </a:custGeom>
            <a:noFill/>
            <a:ln w="28575">
              <a:solidFill>
                <a:schemeClr val="tx1"/>
              </a:solidFill>
              <a:round/>
              <a:headEnd/>
              <a:tailEnd/>
            </a:ln>
            <a:effectLst/>
            <a:extLst>
              <a:ext uri="{909E8E84-426E-40DD-AFC4-6F175D3DCCD1}">
                <a14:hiddenFill xmlns:a14="http://schemas.microsoft.com/office/drawing/2010/main">
                  <a:solidFill>
                    <a:srgbClr val="FFFFC7"/>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graphicFrame>
        <p:nvGraphicFramePr>
          <p:cNvPr id="13357" name="Object 45"/>
          <p:cNvGraphicFramePr>
            <a:graphicFrameLocks noChangeAspect="1"/>
          </p:cNvGraphicFramePr>
          <p:nvPr>
            <p:extLst>
              <p:ext uri="{D42A27DB-BD31-4B8C-83A1-F6EECF244321}">
                <p14:modId xmlns:p14="http://schemas.microsoft.com/office/powerpoint/2010/main" val="1974840267"/>
              </p:ext>
            </p:extLst>
          </p:nvPr>
        </p:nvGraphicFramePr>
        <p:xfrm>
          <a:off x="4292213" y="3284374"/>
          <a:ext cx="2531871" cy="792689"/>
        </p:xfrm>
        <a:graphic>
          <a:graphicData uri="http://schemas.openxmlformats.org/presentationml/2006/ole">
            <mc:AlternateContent xmlns:mc="http://schemas.openxmlformats.org/markup-compatibility/2006">
              <mc:Choice xmlns:v="urn:schemas-microsoft-com:vml" Requires="v">
                <p:oleObj spid="_x0000_s4421" name="Equation" r:id="rId25" imgW="1054080" imgH="330120" progId="Equation.3">
                  <p:embed/>
                </p:oleObj>
              </mc:Choice>
              <mc:Fallback>
                <p:oleObj name="Equation" r:id="rId25" imgW="1054080" imgH="330120" progId="Equation.3">
                  <p:embed/>
                  <p:pic>
                    <p:nvPicPr>
                      <p:cNvPr id="0" name=""/>
                      <p:cNvPicPr>
                        <a:picLocks noChangeAspect="1" noChangeArrowheads="1"/>
                      </p:cNvPicPr>
                      <p:nvPr/>
                    </p:nvPicPr>
                    <p:blipFill>
                      <a:blip r:embed="rId26">
                        <a:lum contrast="100000"/>
                        <a:extLst>
                          <a:ext uri="{28A0092B-C50C-407E-A947-70E740481C1C}">
                            <a14:useLocalDpi xmlns:a14="http://schemas.microsoft.com/office/drawing/2010/main" val="0"/>
                          </a:ext>
                        </a:extLst>
                      </a:blip>
                      <a:srcRect/>
                      <a:stretch>
                        <a:fillRect/>
                      </a:stretch>
                    </p:blipFill>
                    <p:spPr bwMode="auto">
                      <a:xfrm>
                        <a:off x="4292213" y="3284374"/>
                        <a:ext cx="2531871" cy="792689"/>
                      </a:xfrm>
                      <a:prstGeom prst="rect">
                        <a:avLst/>
                      </a:prstGeom>
                      <a:noFill/>
                      <a:ln>
                        <a:noFill/>
                      </a:ln>
                      <a:effectLst/>
                      <a:extLst/>
                    </p:spPr>
                  </p:pic>
                </p:oleObj>
              </mc:Fallback>
            </mc:AlternateContent>
          </a:graphicData>
        </a:graphic>
      </p:graphicFrame>
      <p:graphicFrame>
        <p:nvGraphicFramePr>
          <p:cNvPr id="13358" name="Object 46"/>
          <p:cNvGraphicFramePr>
            <a:graphicFrameLocks noChangeAspect="1"/>
          </p:cNvGraphicFramePr>
          <p:nvPr>
            <p:extLst>
              <p:ext uri="{D42A27DB-BD31-4B8C-83A1-F6EECF244321}">
                <p14:modId xmlns:p14="http://schemas.microsoft.com/office/powerpoint/2010/main" val="3026877308"/>
              </p:ext>
            </p:extLst>
          </p:nvPr>
        </p:nvGraphicFramePr>
        <p:xfrm>
          <a:off x="3301613" y="4973475"/>
          <a:ext cx="2807932" cy="791374"/>
        </p:xfrm>
        <a:graphic>
          <a:graphicData uri="http://schemas.openxmlformats.org/presentationml/2006/ole">
            <mc:AlternateContent xmlns:mc="http://schemas.openxmlformats.org/markup-compatibility/2006">
              <mc:Choice xmlns:v="urn:schemas-microsoft-com:vml" Requires="v">
                <p:oleObj spid="_x0000_s4422" name="Equation" r:id="rId27" imgW="1168200" imgH="330120" progId="Equation.3">
                  <p:embed/>
                </p:oleObj>
              </mc:Choice>
              <mc:Fallback>
                <p:oleObj name="Equation" r:id="rId27" imgW="1168200" imgH="330120" progId="Equation.3">
                  <p:embed/>
                  <p:pic>
                    <p:nvPicPr>
                      <p:cNvPr id="0" name=""/>
                      <p:cNvPicPr>
                        <a:picLocks noChangeAspect="1" noChangeArrowheads="1"/>
                      </p:cNvPicPr>
                      <p:nvPr/>
                    </p:nvPicPr>
                    <p:blipFill>
                      <a:blip r:embed="rId28">
                        <a:lum contrast="100000"/>
                        <a:extLst>
                          <a:ext uri="{28A0092B-C50C-407E-A947-70E740481C1C}">
                            <a14:useLocalDpi xmlns:a14="http://schemas.microsoft.com/office/drawing/2010/main" val="0"/>
                          </a:ext>
                        </a:extLst>
                      </a:blip>
                      <a:srcRect/>
                      <a:stretch>
                        <a:fillRect/>
                      </a:stretch>
                    </p:blipFill>
                    <p:spPr bwMode="auto">
                      <a:xfrm>
                        <a:off x="3301613" y="4973475"/>
                        <a:ext cx="2807932" cy="791374"/>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17557738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ext Box 2"/>
          <p:cNvSpPr txBox="1">
            <a:spLocks noChangeArrowheads="1"/>
          </p:cNvSpPr>
          <p:nvPr/>
        </p:nvSpPr>
        <p:spPr bwMode="auto">
          <a:xfrm>
            <a:off x="381000" y="381000"/>
            <a:ext cx="8458200" cy="1200329"/>
          </a:xfrm>
          <a:prstGeom prst="rect">
            <a:avLst/>
          </a:prstGeom>
          <a:noFill/>
          <a:ln>
            <a:noFill/>
          </a:ln>
          <a:effectLst/>
          <a:extLst>
            <a:ext uri="{909E8E84-426E-40DD-AFC4-6F175D3DCCD1}">
              <a14:hiddenFill xmlns:a14="http://schemas.microsoft.com/office/drawing/2010/main">
                <a:solidFill>
                  <a:srgbClr val="FFFFC7"/>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en-US" altLang="zh-CN" sz="2400" dirty="0" smtClean="0"/>
              <a:t>【</a:t>
            </a:r>
            <a:r>
              <a:rPr lang="zh-CN" altLang="en-US" sz="2400" dirty="0" smtClean="0"/>
              <a:t>例</a:t>
            </a:r>
            <a:r>
              <a:rPr lang="en-US" altLang="zh-CN" sz="2400" dirty="0" smtClean="0"/>
              <a:t>】</a:t>
            </a:r>
            <a:r>
              <a:rPr lang="zh-CN" altLang="en-US" sz="2400" dirty="0" smtClean="0"/>
              <a:t>质量 </a:t>
            </a:r>
            <a:r>
              <a:rPr lang="en-US" altLang="zh-CN" sz="2400" i="1" dirty="0"/>
              <a:t>m </a:t>
            </a:r>
            <a:r>
              <a:rPr lang="zh-CN" altLang="en-US" sz="2400" dirty="0"/>
              <a:t>长 </a:t>
            </a:r>
            <a:r>
              <a:rPr lang="en-US" altLang="zh-CN" sz="2400" i="1" dirty="0"/>
              <a:t>l</a:t>
            </a:r>
            <a:r>
              <a:rPr lang="en-US" altLang="zh-CN" sz="2400" dirty="0"/>
              <a:t> </a:t>
            </a:r>
            <a:r>
              <a:rPr lang="zh-CN" altLang="en-US" sz="2400" dirty="0"/>
              <a:t>的均匀链条，一部分放在光滑桌面上</a:t>
            </a:r>
            <a:r>
              <a:rPr lang="en-US" altLang="zh-CN" sz="2400" dirty="0"/>
              <a:t>, </a:t>
            </a:r>
            <a:r>
              <a:rPr lang="zh-CN" altLang="en-US" sz="2400" dirty="0"/>
              <a:t>另一部分从桌面边缘下垂</a:t>
            </a:r>
            <a:r>
              <a:rPr lang="en-US" altLang="zh-CN" sz="2400" dirty="0"/>
              <a:t>, </a:t>
            </a:r>
            <a:r>
              <a:rPr lang="zh-CN" altLang="en-US" sz="2400" dirty="0"/>
              <a:t>下垂部分长 </a:t>
            </a:r>
            <a:r>
              <a:rPr lang="en-US" altLang="zh-CN" sz="2400" i="1" dirty="0"/>
              <a:t>b </a:t>
            </a:r>
            <a:r>
              <a:rPr lang="zh-CN" altLang="en-US" sz="2400" dirty="0"/>
              <a:t>，假定开始时链条静止，求链条全部离开桌面瞬间的速度</a:t>
            </a:r>
            <a:r>
              <a:rPr lang="zh-CN" altLang="en-US" dirty="0"/>
              <a:t>。</a:t>
            </a:r>
          </a:p>
        </p:txBody>
      </p:sp>
      <p:sp>
        <p:nvSpPr>
          <p:cNvPr id="100355" name="Text Box 3"/>
          <p:cNvSpPr txBox="1">
            <a:spLocks noChangeArrowheads="1"/>
          </p:cNvSpPr>
          <p:nvPr/>
        </p:nvSpPr>
        <p:spPr bwMode="auto">
          <a:xfrm>
            <a:off x="381000" y="1676400"/>
            <a:ext cx="181451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zh-CN" sz="2400" dirty="0">
                <a:latin typeface="宋体" panose="02010600030101010101" pitchFamily="2" charset="-122"/>
              </a:rPr>
              <a:t>[</a:t>
            </a:r>
            <a:r>
              <a:rPr lang="zh-CN" altLang="en-US" sz="2400" dirty="0">
                <a:latin typeface="宋体" panose="02010600030101010101" pitchFamily="2" charset="-122"/>
              </a:rPr>
              <a:t>解法一</a:t>
            </a:r>
            <a:r>
              <a:rPr lang="en-US" altLang="zh-CN" sz="2400" dirty="0">
                <a:latin typeface="宋体" panose="02010600030101010101" pitchFamily="2" charset="-122"/>
              </a:rPr>
              <a:t>]</a:t>
            </a:r>
            <a:endParaRPr lang="en-US" altLang="zh-CN" sz="2400" b="0" dirty="0">
              <a:latin typeface="宋体" panose="02010600030101010101" pitchFamily="2" charset="-122"/>
            </a:endParaRPr>
          </a:p>
        </p:txBody>
      </p:sp>
      <p:sp>
        <p:nvSpPr>
          <p:cNvPr id="100356" name="Rectangle 4"/>
          <p:cNvSpPr>
            <a:spLocks noChangeArrowheads="1"/>
          </p:cNvSpPr>
          <p:nvPr/>
        </p:nvSpPr>
        <p:spPr bwMode="auto">
          <a:xfrm>
            <a:off x="1600200" y="1676400"/>
            <a:ext cx="188705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zh-CN" sz="2400" b="1" dirty="0">
                <a:solidFill>
                  <a:srgbClr val="FF3300"/>
                </a:solidFill>
                <a:latin typeface="宋体" panose="02010600030101010101" pitchFamily="2" charset="-122"/>
              </a:rPr>
              <a:t> </a:t>
            </a:r>
            <a:r>
              <a:rPr lang="zh-CN" altLang="en-US" sz="2400" b="1" dirty="0">
                <a:solidFill>
                  <a:srgbClr val="FF3300"/>
                </a:solidFill>
                <a:latin typeface="宋体" panose="02010600030101010101" pitchFamily="2" charset="-122"/>
              </a:rPr>
              <a:t>由动能定理</a:t>
            </a:r>
            <a:endParaRPr lang="zh-CN" altLang="en-US" sz="2400" b="1" dirty="0">
              <a:latin typeface="宋体" panose="02010600030101010101" pitchFamily="2" charset="-122"/>
            </a:endParaRPr>
          </a:p>
        </p:txBody>
      </p:sp>
      <p:grpSp>
        <p:nvGrpSpPr>
          <p:cNvPr id="100357" name="Group 5"/>
          <p:cNvGrpSpPr>
            <a:grpSpLocks/>
          </p:cNvGrpSpPr>
          <p:nvPr/>
        </p:nvGrpSpPr>
        <p:grpSpPr bwMode="auto">
          <a:xfrm>
            <a:off x="5638800" y="2133600"/>
            <a:ext cx="2154238" cy="2144713"/>
            <a:chOff x="3456" y="2825"/>
            <a:chExt cx="1357" cy="1351"/>
          </a:xfrm>
        </p:grpSpPr>
        <p:sp>
          <p:nvSpPr>
            <p:cNvPr id="100358" name="Line 6"/>
            <p:cNvSpPr>
              <a:spLocks noChangeShapeType="1"/>
            </p:cNvSpPr>
            <p:nvPr/>
          </p:nvSpPr>
          <p:spPr bwMode="auto">
            <a:xfrm>
              <a:off x="3456" y="2880"/>
              <a:ext cx="124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0359" name="Arc 7"/>
            <p:cNvSpPr>
              <a:spLocks/>
            </p:cNvSpPr>
            <p:nvPr/>
          </p:nvSpPr>
          <p:spPr bwMode="auto">
            <a:xfrm>
              <a:off x="4560" y="2881"/>
              <a:ext cx="195" cy="192"/>
            </a:xfrm>
            <a:custGeom>
              <a:avLst/>
              <a:gdLst>
                <a:gd name="G0" fmla="+- 0 0 0"/>
                <a:gd name="G1" fmla="+- 17454 0 0"/>
                <a:gd name="G2" fmla="+- 21600 0 0"/>
                <a:gd name="T0" fmla="*/ 12724 w 17149"/>
                <a:gd name="T1" fmla="*/ 0 h 17454"/>
                <a:gd name="T2" fmla="*/ 17149 w 17149"/>
                <a:gd name="T3" fmla="*/ 4321 h 17454"/>
                <a:gd name="T4" fmla="*/ 0 w 17149"/>
                <a:gd name="T5" fmla="*/ 17454 h 17454"/>
              </a:gdLst>
              <a:ahLst/>
              <a:cxnLst>
                <a:cxn ang="0">
                  <a:pos x="T0" y="T1"/>
                </a:cxn>
                <a:cxn ang="0">
                  <a:pos x="T2" y="T3"/>
                </a:cxn>
                <a:cxn ang="0">
                  <a:pos x="T4" y="T5"/>
                </a:cxn>
              </a:cxnLst>
              <a:rect l="0" t="0" r="r" b="b"/>
              <a:pathLst>
                <a:path w="17149" h="17454" fill="none" extrusionOk="0">
                  <a:moveTo>
                    <a:pt x="12724" y="-1"/>
                  </a:moveTo>
                  <a:cubicBezTo>
                    <a:pt x="14398" y="1220"/>
                    <a:pt x="15888" y="2675"/>
                    <a:pt x="17148" y="4321"/>
                  </a:cubicBezTo>
                </a:path>
                <a:path w="17149" h="17454" stroke="0" extrusionOk="0">
                  <a:moveTo>
                    <a:pt x="12724" y="-1"/>
                  </a:moveTo>
                  <a:cubicBezTo>
                    <a:pt x="14398" y="1220"/>
                    <a:pt x="15888" y="2675"/>
                    <a:pt x="17148" y="4321"/>
                  </a:cubicBezTo>
                  <a:lnTo>
                    <a:pt x="0" y="17454"/>
                  </a:lnTo>
                  <a:close/>
                </a:path>
              </a:pathLst>
            </a:custGeom>
            <a:noFill/>
            <a:ln w="38100">
              <a:solidFill>
                <a:schemeClr val="tx1"/>
              </a:solidFill>
              <a:round/>
              <a:headEnd/>
              <a:tailEnd/>
            </a:ln>
            <a:effectLst/>
            <a:extLst>
              <a:ext uri="{909E8E84-426E-40DD-AFC4-6F175D3DCCD1}">
                <a14:hiddenFill xmlns:a14="http://schemas.microsoft.com/office/drawing/2010/main">
                  <a:solidFill>
                    <a:srgbClr val="FFFFC7"/>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0360" name="Line 8"/>
            <p:cNvSpPr>
              <a:spLocks noChangeShapeType="1"/>
            </p:cNvSpPr>
            <p:nvPr/>
          </p:nvSpPr>
          <p:spPr bwMode="auto">
            <a:xfrm flipH="1">
              <a:off x="4656" y="2928"/>
              <a:ext cx="96" cy="144"/>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0361" name="Line 9"/>
            <p:cNvSpPr>
              <a:spLocks noChangeShapeType="1"/>
            </p:cNvSpPr>
            <p:nvPr/>
          </p:nvSpPr>
          <p:spPr bwMode="auto">
            <a:xfrm>
              <a:off x="4656" y="3072"/>
              <a:ext cx="0" cy="1104"/>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0362" name="Line 10"/>
            <p:cNvSpPr>
              <a:spLocks noChangeShapeType="1"/>
            </p:cNvSpPr>
            <p:nvPr/>
          </p:nvSpPr>
          <p:spPr bwMode="auto">
            <a:xfrm>
              <a:off x="3552" y="2832"/>
              <a:ext cx="1152" cy="0"/>
            </a:xfrm>
            <a:prstGeom prst="line">
              <a:avLst/>
            </a:prstGeom>
            <a:noFill/>
            <a:ln w="152400">
              <a:pattFill prst="plaid">
                <a:fgClr>
                  <a:schemeClr val="tx1"/>
                </a:fgClr>
                <a:bgClr>
                  <a:srgbClr val="993300"/>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0363" name="Arc 11"/>
            <p:cNvSpPr>
              <a:spLocks/>
            </p:cNvSpPr>
            <p:nvPr/>
          </p:nvSpPr>
          <p:spPr bwMode="auto">
            <a:xfrm>
              <a:off x="4608" y="2825"/>
              <a:ext cx="205" cy="265"/>
            </a:xfrm>
            <a:custGeom>
              <a:avLst/>
              <a:gdLst>
                <a:gd name="G0" fmla="+- 0 0 0"/>
                <a:gd name="G1" fmla="+- 20815 0 0"/>
                <a:gd name="G2" fmla="+- 21600 0 0"/>
                <a:gd name="T0" fmla="*/ 5770 w 19003"/>
                <a:gd name="T1" fmla="*/ 0 h 20815"/>
                <a:gd name="T2" fmla="*/ 19003 w 19003"/>
                <a:gd name="T3" fmla="*/ 10546 h 20815"/>
                <a:gd name="T4" fmla="*/ 0 w 19003"/>
                <a:gd name="T5" fmla="*/ 20815 h 20815"/>
              </a:gdLst>
              <a:ahLst/>
              <a:cxnLst>
                <a:cxn ang="0">
                  <a:pos x="T0" y="T1"/>
                </a:cxn>
                <a:cxn ang="0">
                  <a:pos x="T2" y="T3"/>
                </a:cxn>
                <a:cxn ang="0">
                  <a:pos x="T4" y="T5"/>
                </a:cxn>
              </a:cxnLst>
              <a:rect l="0" t="0" r="r" b="b"/>
              <a:pathLst>
                <a:path w="19003" h="20815" fill="none" extrusionOk="0">
                  <a:moveTo>
                    <a:pt x="5770" y="-1"/>
                  </a:moveTo>
                  <a:cubicBezTo>
                    <a:pt x="11431" y="1569"/>
                    <a:pt x="16209" y="5377"/>
                    <a:pt x="19002" y="10546"/>
                  </a:cubicBezTo>
                </a:path>
                <a:path w="19003" h="20815" stroke="0" extrusionOk="0">
                  <a:moveTo>
                    <a:pt x="5770" y="-1"/>
                  </a:moveTo>
                  <a:cubicBezTo>
                    <a:pt x="11431" y="1569"/>
                    <a:pt x="16209" y="5377"/>
                    <a:pt x="19002" y="10546"/>
                  </a:cubicBezTo>
                  <a:lnTo>
                    <a:pt x="0" y="20815"/>
                  </a:lnTo>
                  <a:close/>
                </a:path>
              </a:pathLst>
            </a:custGeom>
            <a:noFill/>
            <a:ln w="152400">
              <a:pattFill prst="plaid">
                <a:fgClr>
                  <a:schemeClr val="tx1"/>
                </a:fgClr>
                <a:bgClr>
                  <a:srgbClr val="993300"/>
                </a:bgClr>
              </a:pattFill>
              <a:round/>
              <a:headEnd/>
              <a:tailEnd/>
            </a:ln>
            <a:effectLst/>
            <a:extLst>
              <a:ext uri="{909E8E84-426E-40DD-AFC4-6F175D3DCCD1}">
                <a14:hiddenFill xmlns:a14="http://schemas.microsoft.com/office/drawing/2010/main">
                  <a:solidFill>
                    <a:srgbClr val="FFFFC7"/>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0364" name="Line 12"/>
            <p:cNvSpPr>
              <a:spLocks noChangeShapeType="1"/>
            </p:cNvSpPr>
            <p:nvPr/>
          </p:nvSpPr>
          <p:spPr bwMode="auto">
            <a:xfrm>
              <a:off x="4800" y="2928"/>
              <a:ext cx="0" cy="912"/>
            </a:xfrm>
            <a:prstGeom prst="line">
              <a:avLst/>
            </a:prstGeom>
            <a:noFill/>
            <a:ln w="152400">
              <a:pattFill prst="plaid">
                <a:fgClr>
                  <a:schemeClr val="tx1"/>
                </a:fgClr>
                <a:bgClr>
                  <a:srgbClr val="993300"/>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0365" name="Line 13"/>
            <p:cNvSpPr>
              <a:spLocks noChangeShapeType="1"/>
            </p:cNvSpPr>
            <p:nvPr/>
          </p:nvSpPr>
          <p:spPr bwMode="auto">
            <a:xfrm flipH="1">
              <a:off x="3648" y="2880"/>
              <a:ext cx="96" cy="9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0366" name="Line 14"/>
            <p:cNvSpPr>
              <a:spLocks noChangeShapeType="1"/>
            </p:cNvSpPr>
            <p:nvPr/>
          </p:nvSpPr>
          <p:spPr bwMode="auto">
            <a:xfrm flipH="1">
              <a:off x="3792" y="2880"/>
              <a:ext cx="96" cy="9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0367" name="Line 15"/>
            <p:cNvSpPr>
              <a:spLocks noChangeShapeType="1"/>
            </p:cNvSpPr>
            <p:nvPr/>
          </p:nvSpPr>
          <p:spPr bwMode="auto">
            <a:xfrm flipH="1">
              <a:off x="3936" y="2880"/>
              <a:ext cx="96" cy="9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0368" name="Line 16"/>
            <p:cNvSpPr>
              <a:spLocks noChangeShapeType="1"/>
            </p:cNvSpPr>
            <p:nvPr/>
          </p:nvSpPr>
          <p:spPr bwMode="auto">
            <a:xfrm flipH="1">
              <a:off x="4080" y="2880"/>
              <a:ext cx="96" cy="9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0369" name="Line 17"/>
            <p:cNvSpPr>
              <a:spLocks noChangeShapeType="1"/>
            </p:cNvSpPr>
            <p:nvPr/>
          </p:nvSpPr>
          <p:spPr bwMode="auto">
            <a:xfrm flipH="1">
              <a:off x="4224" y="2880"/>
              <a:ext cx="96" cy="9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0370" name="Line 18"/>
            <p:cNvSpPr>
              <a:spLocks noChangeShapeType="1"/>
            </p:cNvSpPr>
            <p:nvPr/>
          </p:nvSpPr>
          <p:spPr bwMode="auto">
            <a:xfrm flipH="1">
              <a:off x="4368" y="2880"/>
              <a:ext cx="96" cy="9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0371" name="Line 19"/>
            <p:cNvSpPr>
              <a:spLocks noChangeShapeType="1"/>
            </p:cNvSpPr>
            <p:nvPr/>
          </p:nvSpPr>
          <p:spPr bwMode="auto">
            <a:xfrm flipH="1">
              <a:off x="4512" y="2880"/>
              <a:ext cx="96" cy="9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0372" name="Line 20"/>
            <p:cNvSpPr>
              <a:spLocks noChangeShapeType="1"/>
            </p:cNvSpPr>
            <p:nvPr/>
          </p:nvSpPr>
          <p:spPr bwMode="auto">
            <a:xfrm flipH="1">
              <a:off x="4608" y="2880"/>
              <a:ext cx="96" cy="9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0373" name="Line 21"/>
            <p:cNvSpPr>
              <a:spLocks noChangeShapeType="1"/>
            </p:cNvSpPr>
            <p:nvPr/>
          </p:nvSpPr>
          <p:spPr bwMode="auto">
            <a:xfrm flipH="1">
              <a:off x="4560" y="3120"/>
              <a:ext cx="96" cy="9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0374" name="Line 22"/>
            <p:cNvSpPr>
              <a:spLocks noChangeShapeType="1"/>
            </p:cNvSpPr>
            <p:nvPr/>
          </p:nvSpPr>
          <p:spPr bwMode="auto">
            <a:xfrm flipH="1">
              <a:off x="4560" y="3696"/>
              <a:ext cx="96" cy="9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0375" name="Line 23"/>
            <p:cNvSpPr>
              <a:spLocks noChangeShapeType="1"/>
            </p:cNvSpPr>
            <p:nvPr/>
          </p:nvSpPr>
          <p:spPr bwMode="auto">
            <a:xfrm flipH="1">
              <a:off x="4560" y="3552"/>
              <a:ext cx="96" cy="9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0376" name="Line 24"/>
            <p:cNvSpPr>
              <a:spLocks noChangeShapeType="1"/>
            </p:cNvSpPr>
            <p:nvPr/>
          </p:nvSpPr>
          <p:spPr bwMode="auto">
            <a:xfrm flipH="1">
              <a:off x="4560" y="3408"/>
              <a:ext cx="96" cy="9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0377" name="Line 25"/>
            <p:cNvSpPr>
              <a:spLocks noChangeShapeType="1"/>
            </p:cNvSpPr>
            <p:nvPr/>
          </p:nvSpPr>
          <p:spPr bwMode="auto">
            <a:xfrm flipH="1">
              <a:off x="4560" y="3264"/>
              <a:ext cx="96" cy="9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aphicFrame>
        <p:nvGraphicFramePr>
          <p:cNvPr id="100378" name="Object 26"/>
          <p:cNvGraphicFramePr>
            <a:graphicFrameLocks noChangeAspect="1"/>
          </p:cNvGraphicFramePr>
          <p:nvPr>
            <p:extLst>
              <p:ext uri="{D42A27DB-BD31-4B8C-83A1-F6EECF244321}">
                <p14:modId xmlns:p14="http://schemas.microsoft.com/office/powerpoint/2010/main" val="4263676178"/>
              </p:ext>
            </p:extLst>
          </p:nvPr>
        </p:nvGraphicFramePr>
        <p:xfrm>
          <a:off x="534989" y="2205038"/>
          <a:ext cx="4228850" cy="580087"/>
        </p:xfrm>
        <a:graphic>
          <a:graphicData uri="http://schemas.openxmlformats.org/presentationml/2006/ole">
            <mc:AlternateContent xmlns:mc="http://schemas.openxmlformats.org/markup-compatibility/2006">
              <mc:Choice xmlns:v="urn:schemas-microsoft-com:vml" Requires="v">
                <p:oleObj spid="_x0000_s8383" name="Equation" r:id="rId3" imgW="1663560" imgH="228600" progId="Equation.3">
                  <p:embed/>
                </p:oleObj>
              </mc:Choice>
              <mc:Fallback>
                <p:oleObj name="Equation" r:id="rId3" imgW="1663560" imgH="228600" progId="Equation.3">
                  <p:embed/>
                  <p:pic>
                    <p:nvPicPr>
                      <p:cNvPr id="0" name=""/>
                      <p:cNvPicPr>
                        <a:picLocks noChangeAspect="1" noChangeArrowheads="1"/>
                      </p:cNvPicPr>
                      <p:nvPr/>
                    </p:nvPicPr>
                    <p:blipFill>
                      <a:blip r:embed="rId4">
                        <a:lum contrast="100000"/>
                      </a:blip>
                      <a:srcRect/>
                      <a:stretch>
                        <a:fillRect/>
                      </a:stretch>
                    </p:blipFill>
                    <p:spPr bwMode="auto">
                      <a:xfrm>
                        <a:off x="534989" y="2205038"/>
                        <a:ext cx="4228850" cy="580087"/>
                      </a:xfrm>
                      <a:prstGeom prst="rect">
                        <a:avLst/>
                      </a:prstGeom>
                      <a:noFill/>
                      <a:ln>
                        <a:noFill/>
                      </a:ln>
                      <a:effectLst/>
                      <a:extLst/>
                    </p:spPr>
                  </p:pic>
                </p:oleObj>
              </mc:Fallback>
            </mc:AlternateContent>
          </a:graphicData>
        </a:graphic>
      </p:graphicFrame>
      <p:grpSp>
        <p:nvGrpSpPr>
          <p:cNvPr id="100379" name="Group 27"/>
          <p:cNvGrpSpPr>
            <a:grpSpLocks/>
          </p:cNvGrpSpPr>
          <p:nvPr/>
        </p:nvGrpSpPr>
        <p:grpSpPr bwMode="auto">
          <a:xfrm>
            <a:off x="7543800" y="1676400"/>
            <a:ext cx="1339850" cy="2724150"/>
            <a:chOff x="4752" y="1104"/>
            <a:chExt cx="844" cy="1716"/>
          </a:xfrm>
        </p:grpSpPr>
        <p:sp>
          <p:nvSpPr>
            <p:cNvPr id="100380" name="Line 28"/>
            <p:cNvSpPr>
              <a:spLocks noChangeShapeType="1"/>
            </p:cNvSpPr>
            <p:nvPr/>
          </p:nvSpPr>
          <p:spPr bwMode="auto">
            <a:xfrm>
              <a:off x="5328" y="1392"/>
              <a:ext cx="0" cy="13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0381" name="Text Box 29"/>
            <p:cNvSpPr txBox="1">
              <a:spLocks noChangeArrowheads="1"/>
            </p:cNvSpPr>
            <p:nvPr/>
          </p:nvSpPr>
          <p:spPr bwMode="auto">
            <a:xfrm>
              <a:off x="5376" y="2208"/>
              <a:ext cx="220" cy="308"/>
            </a:xfrm>
            <a:prstGeom prst="rect">
              <a:avLst/>
            </a:prstGeom>
            <a:noFill/>
            <a:ln>
              <a:noFill/>
            </a:ln>
            <a:effectLst/>
            <a:extLst>
              <a:ext uri="{909E8E84-426E-40DD-AFC4-6F175D3DCCD1}">
                <a14:hiddenFill xmlns:a14="http://schemas.microsoft.com/office/drawing/2010/main">
                  <a:solidFill>
                    <a:srgbClr val="FFFFC7"/>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altLang="zh-CN" i="1"/>
                <a:t>x</a:t>
              </a:r>
            </a:p>
          </p:txBody>
        </p:sp>
        <p:sp>
          <p:nvSpPr>
            <p:cNvPr id="100382" name="Line 30"/>
            <p:cNvSpPr>
              <a:spLocks noChangeShapeType="1"/>
            </p:cNvSpPr>
            <p:nvPr/>
          </p:nvSpPr>
          <p:spPr bwMode="auto">
            <a:xfrm>
              <a:off x="4848" y="1392"/>
              <a:ext cx="48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0383" name="Text Box 31"/>
            <p:cNvSpPr txBox="1">
              <a:spLocks noChangeArrowheads="1"/>
            </p:cNvSpPr>
            <p:nvPr/>
          </p:nvSpPr>
          <p:spPr bwMode="auto">
            <a:xfrm>
              <a:off x="5136" y="1104"/>
              <a:ext cx="266" cy="308"/>
            </a:xfrm>
            <a:prstGeom prst="rect">
              <a:avLst/>
            </a:prstGeom>
            <a:noFill/>
            <a:ln>
              <a:noFill/>
            </a:ln>
            <a:effectLst/>
            <a:extLst>
              <a:ext uri="{909E8E84-426E-40DD-AFC4-6F175D3DCCD1}">
                <a14:hiddenFill xmlns:a14="http://schemas.microsoft.com/office/drawing/2010/main">
                  <a:solidFill>
                    <a:srgbClr val="FFFFC7"/>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altLang="zh-CN" i="1"/>
                <a:t>O</a:t>
              </a:r>
            </a:p>
          </p:txBody>
        </p:sp>
        <p:sp>
          <p:nvSpPr>
            <p:cNvPr id="100384" name="Line 32"/>
            <p:cNvSpPr>
              <a:spLocks noChangeShapeType="1"/>
            </p:cNvSpPr>
            <p:nvPr/>
          </p:nvSpPr>
          <p:spPr bwMode="auto">
            <a:xfrm>
              <a:off x="4944" y="2400"/>
              <a:ext cx="384"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0385" name="Line 33"/>
            <p:cNvSpPr>
              <a:spLocks noChangeShapeType="1"/>
            </p:cNvSpPr>
            <p:nvPr/>
          </p:nvSpPr>
          <p:spPr bwMode="auto">
            <a:xfrm>
              <a:off x="4896" y="1920"/>
              <a:ext cx="0" cy="624"/>
            </a:xfrm>
            <a:prstGeom prst="line">
              <a:avLst/>
            </a:prstGeom>
            <a:noFill/>
            <a:ln w="38100">
              <a:solidFill>
                <a:srgbClr val="FF0000"/>
              </a:solidFill>
              <a:round/>
              <a:headEnd type="oval"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aphicFrame>
          <p:nvGraphicFramePr>
            <p:cNvPr id="100386" name="Object 34"/>
            <p:cNvGraphicFramePr>
              <a:graphicFrameLocks noChangeAspect="1"/>
            </p:cNvGraphicFramePr>
            <p:nvPr/>
          </p:nvGraphicFramePr>
          <p:xfrm>
            <a:off x="4752" y="2496"/>
            <a:ext cx="432" cy="324"/>
          </p:xfrm>
          <a:graphic>
            <a:graphicData uri="http://schemas.openxmlformats.org/presentationml/2006/ole">
              <mc:AlternateContent xmlns:mc="http://schemas.openxmlformats.org/markup-compatibility/2006">
                <mc:Choice xmlns:v="urn:schemas-microsoft-com:vml" Requires="v">
                  <p:oleObj spid="_x0000_s8384" name="Equation" r:id="rId5" imgW="304560" imgH="228600" progId="Equation.3">
                    <p:embed/>
                  </p:oleObj>
                </mc:Choice>
                <mc:Fallback>
                  <p:oleObj name="Equation" r:id="rId5" imgW="304560" imgH="228600" progId="Equation.3">
                    <p:embed/>
                    <p:pic>
                      <p:nvPicPr>
                        <p:cNvPr id="0" name=""/>
                        <p:cNvPicPr>
                          <a:picLocks noChangeAspect="1" noChangeArrowheads="1"/>
                        </p:cNvPicPr>
                        <p:nvPr/>
                      </p:nvPicPr>
                      <p:blipFill>
                        <a:blip r:embed="rId6">
                          <a:lum contrast="100000"/>
                          <a:extLst>
                            <a:ext uri="{28A0092B-C50C-407E-A947-70E740481C1C}">
                              <a14:useLocalDpi xmlns:a14="http://schemas.microsoft.com/office/drawing/2010/main" val="0"/>
                            </a:ext>
                          </a:extLst>
                        </a:blip>
                        <a:srcRect/>
                        <a:stretch>
                          <a:fillRect/>
                        </a:stretch>
                      </p:blipFill>
                      <p:spPr bwMode="auto">
                        <a:xfrm>
                          <a:off x="4752" y="2496"/>
                          <a:ext cx="432" cy="3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aphicFrame>
        <p:nvGraphicFramePr>
          <p:cNvPr id="100387" name="Object 35"/>
          <p:cNvGraphicFramePr>
            <a:graphicFrameLocks noChangeAspect="1"/>
          </p:cNvGraphicFramePr>
          <p:nvPr/>
        </p:nvGraphicFramePr>
        <p:xfrm>
          <a:off x="6804025" y="4652963"/>
          <a:ext cx="1790700" cy="1179512"/>
        </p:xfrm>
        <a:graphic>
          <a:graphicData uri="http://schemas.openxmlformats.org/presentationml/2006/ole">
            <mc:AlternateContent xmlns:mc="http://schemas.openxmlformats.org/markup-compatibility/2006">
              <mc:Choice xmlns:v="urn:schemas-microsoft-com:vml" Requires="v">
                <p:oleObj spid="_x0000_s8385" name="Equation" r:id="rId7" imgW="596880" imgH="393480" progId="Equation.3">
                  <p:embed/>
                </p:oleObj>
              </mc:Choice>
              <mc:Fallback>
                <p:oleObj name="Equation" r:id="rId7" imgW="596880" imgH="393480" progId="Equation.3">
                  <p:embed/>
                  <p:pic>
                    <p:nvPicPr>
                      <p:cNvPr id="0" name=""/>
                      <p:cNvPicPr>
                        <a:picLocks noChangeAspect="1" noChangeArrowheads="1"/>
                      </p:cNvPicPr>
                      <p:nvPr/>
                    </p:nvPicPr>
                    <p:blipFill>
                      <a:blip r:embed="rId8">
                        <a:lum contrast="100000"/>
                        <a:extLst>
                          <a:ext uri="{28A0092B-C50C-407E-A947-70E740481C1C}">
                            <a14:useLocalDpi xmlns:a14="http://schemas.microsoft.com/office/drawing/2010/main" val="0"/>
                          </a:ext>
                        </a:extLst>
                      </a:blip>
                      <a:srcRect/>
                      <a:stretch>
                        <a:fillRect/>
                      </a:stretch>
                    </p:blipFill>
                    <p:spPr bwMode="auto">
                      <a:xfrm>
                        <a:off x="6804025" y="4652963"/>
                        <a:ext cx="1790700" cy="1179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0388" name="Object 36"/>
          <p:cNvGraphicFramePr>
            <a:graphicFrameLocks noChangeAspect="1"/>
          </p:cNvGraphicFramePr>
          <p:nvPr>
            <p:extLst>
              <p:ext uri="{D42A27DB-BD31-4B8C-83A1-F6EECF244321}">
                <p14:modId xmlns:p14="http://schemas.microsoft.com/office/powerpoint/2010/main" val="1808358171"/>
              </p:ext>
            </p:extLst>
          </p:nvPr>
        </p:nvGraphicFramePr>
        <p:xfrm>
          <a:off x="769938" y="3716338"/>
          <a:ext cx="2162877" cy="838502"/>
        </p:xfrm>
        <a:graphic>
          <a:graphicData uri="http://schemas.openxmlformats.org/presentationml/2006/ole">
            <mc:AlternateContent xmlns:mc="http://schemas.openxmlformats.org/markup-compatibility/2006">
              <mc:Choice xmlns:v="urn:schemas-microsoft-com:vml" Requires="v">
                <p:oleObj spid="_x0000_s8386" name="Equation" r:id="rId9" imgW="850680" imgH="330120" progId="Equation.3">
                  <p:embed/>
                </p:oleObj>
              </mc:Choice>
              <mc:Fallback>
                <p:oleObj name="Equation" r:id="rId9" imgW="850680" imgH="330120" progId="Equation.3">
                  <p:embed/>
                  <p:pic>
                    <p:nvPicPr>
                      <p:cNvPr id="0" name=""/>
                      <p:cNvPicPr>
                        <a:picLocks noChangeAspect="1" noChangeArrowheads="1"/>
                      </p:cNvPicPr>
                      <p:nvPr/>
                    </p:nvPicPr>
                    <p:blipFill>
                      <a:blip r:embed="rId10">
                        <a:lum contrast="100000"/>
                      </a:blip>
                      <a:srcRect/>
                      <a:stretch>
                        <a:fillRect/>
                      </a:stretch>
                    </p:blipFill>
                    <p:spPr bwMode="auto">
                      <a:xfrm>
                        <a:off x="769938" y="3716338"/>
                        <a:ext cx="2162877" cy="838502"/>
                      </a:xfrm>
                      <a:prstGeom prst="rect">
                        <a:avLst/>
                      </a:prstGeom>
                      <a:noFill/>
                      <a:ln>
                        <a:noFill/>
                      </a:ln>
                      <a:effectLst/>
                      <a:extLst/>
                    </p:spPr>
                  </p:pic>
                </p:oleObj>
              </mc:Fallback>
            </mc:AlternateContent>
          </a:graphicData>
        </a:graphic>
      </p:graphicFrame>
      <p:graphicFrame>
        <p:nvGraphicFramePr>
          <p:cNvPr id="100389" name="Object 37"/>
          <p:cNvGraphicFramePr>
            <a:graphicFrameLocks noChangeAspect="1"/>
          </p:cNvGraphicFramePr>
          <p:nvPr>
            <p:extLst>
              <p:ext uri="{D42A27DB-BD31-4B8C-83A1-F6EECF244321}">
                <p14:modId xmlns:p14="http://schemas.microsoft.com/office/powerpoint/2010/main" val="2191770994"/>
              </p:ext>
            </p:extLst>
          </p:nvPr>
        </p:nvGraphicFramePr>
        <p:xfrm>
          <a:off x="1233488" y="4581526"/>
          <a:ext cx="2292085" cy="1000012"/>
        </p:xfrm>
        <a:graphic>
          <a:graphicData uri="http://schemas.openxmlformats.org/presentationml/2006/ole">
            <mc:AlternateContent xmlns:mc="http://schemas.openxmlformats.org/markup-compatibility/2006">
              <mc:Choice xmlns:v="urn:schemas-microsoft-com:vml" Requires="v">
                <p:oleObj spid="_x0000_s8387" name="公式" r:id="rId11" imgW="901440" imgH="393480" progId="Equation.3">
                  <p:embed/>
                </p:oleObj>
              </mc:Choice>
              <mc:Fallback>
                <p:oleObj name="公式" r:id="rId11" imgW="901440" imgH="39348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233488" y="4581526"/>
                        <a:ext cx="2292085" cy="1000012"/>
                      </a:xfrm>
                      <a:prstGeom prst="rect">
                        <a:avLst/>
                      </a:prstGeom>
                      <a:noFill/>
                      <a:ln>
                        <a:noFill/>
                      </a:ln>
                      <a:effectLst/>
                      <a:extLst/>
                    </p:spPr>
                  </p:pic>
                </p:oleObj>
              </mc:Fallback>
            </mc:AlternateContent>
          </a:graphicData>
        </a:graphic>
      </p:graphicFrame>
      <p:graphicFrame>
        <p:nvGraphicFramePr>
          <p:cNvPr id="100390" name="Object 38"/>
          <p:cNvGraphicFramePr>
            <a:graphicFrameLocks noChangeAspect="1"/>
          </p:cNvGraphicFramePr>
          <p:nvPr>
            <p:extLst>
              <p:ext uri="{D42A27DB-BD31-4B8C-83A1-F6EECF244321}">
                <p14:modId xmlns:p14="http://schemas.microsoft.com/office/powerpoint/2010/main" val="117791707"/>
              </p:ext>
            </p:extLst>
          </p:nvPr>
        </p:nvGraphicFramePr>
        <p:xfrm>
          <a:off x="3851275" y="4581525"/>
          <a:ext cx="1872161" cy="1000011"/>
        </p:xfrm>
        <a:graphic>
          <a:graphicData uri="http://schemas.openxmlformats.org/presentationml/2006/ole">
            <mc:AlternateContent xmlns:mc="http://schemas.openxmlformats.org/markup-compatibility/2006">
              <mc:Choice xmlns:v="urn:schemas-microsoft-com:vml" Requires="v">
                <p:oleObj spid="_x0000_s8388" name="Equation" r:id="rId13" imgW="736560" imgH="393480" progId="Equation.3">
                  <p:embed/>
                </p:oleObj>
              </mc:Choice>
              <mc:Fallback>
                <p:oleObj name="Equation" r:id="rId13" imgW="736560" imgH="393480" progId="Equation.3">
                  <p:embed/>
                  <p:pic>
                    <p:nvPicPr>
                      <p:cNvPr id="0" name=""/>
                      <p:cNvPicPr>
                        <a:picLocks noChangeAspect="1" noChangeArrowheads="1"/>
                      </p:cNvPicPr>
                      <p:nvPr/>
                    </p:nvPicPr>
                    <p:blipFill>
                      <a:blip r:embed="rId14">
                        <a:lum contrast="100000"/>
                        <a:extLst>
                          <a:ext uri="{28A0092B-C50C-407E-A947-70E740481C1C}">
                            <a14:useLocalDpi xmlns:a14="http://schemas.microsoft.com/office/drawing/2010/main" val="0"/>
                          </a:ext>
                        </a:extLst>
                      </a:blip>
                      <a:srcRect/>
                      <a:stretch>
                        <a:fillRect/>
                      </a:stretch>
                    </p:blipFill>
                    <p:spPr bwMode="auto">
                      <a:xfrm>
                        <a:off x="3851275" y="4581525"/>
                        <a:ext cx="1872161" cy="1000011"/>
                      </a:xfrm>
                      <a:prstGeom prst="rect">
                        <a:avLst/>
                      </a:prstGeom>
                      <a:noFill/>
                      <a:ln>
                        <a:noFill/>
                      </a:ln>
                      <a:effectLst/>
                      <a:extLst/>
                    </p:spPr>
                  </p:pic>
                </p:oleObj>
              </mc:Fallback>
            </mc:AlternateContent>
          </a:graphicData>
        </a:graphic>
      </p:graphicFrame>
      <p:graphicFrame>
        <p:nvGraphicFramePr>
          <p:cNvPr id="100391" name="Object 39"/>
          <p:cNvGraphicFramePr>
            <a:graphicFrameLocks noChangeAspect="1"/>
          </p:cNvGraphicFramePr>
          <p:nvPr>
            <p:extLst>
              <p:ext uri="{D42A27DB-BD31-4B8C-83A1-F6EECF244321}">
                <p14:modId xmlns:p14="http://schemas.microsoft.com/office/powerpoint/2010/main" val="617579509"/>
              </p:ext>
            </p:extLst>
          </p:nvPr>
        </p:nvGraphicFramePr>
        <p:xfrm>
          <a:off x="1187451" y="5734050"/>
          <a:ext cx="3422650" cy="710641"/>
        </p:xfrm>
        <a:graphic>
          <a:graphicData uri="http://schemas.openxmlformats.org/presentationml/2006/ole">
            <mc:AlternateContent xmlns:mc="http://schemas.openxmlformats.org/markup-compatibility/2006">
              <mc:Choice xmlns:v="urn:schemas-microsoft-com:vml" Requires="v">
                <p:oleObj spid="_x0000_s8389" name="Equation" r:id="rId15" imgW="1346040" imgH="279360" progId="Equation.3">
                  <p:embed/>
                </p:oleObj>
              </mc:Choice>
              <mc:Fallback>
                <p:oleObj name="Equation" r:id="rId15" imgW="1346040" imgH="279360" progId="Equation.3">
                  <p:embed/>
                  <p:pic>
                    <p:nvPicPr>
                      <p:cNvPr id="0" name=""/>
                      <p:cNvPicPr>
                        <a:picLocks noChangeAspect="1" noChangeArrowheads="1"/>
                      </p:cNvPicPr>
                      <p:nvPr/>
                    </p:nvPicPr>
                    <p:blipFill>
                      <a:blip r:embed="rId16">
                        <a:lum contrast="100000"/>
                        <a:extLst>
                          <a:ext uri="{28A0092B-C50C-407E-A947-70E740481C1C}">
                            <a14:useLocalDpi xmlns:a14="http://schemas.microsoft.com/office/drawing/2010/main" val="0"/>
                          </a:ext>
                        </a:extLst>
                      </a:blip>
                      <a:srcRect/>
                      <a:stretch>
                        <a:fillRect/>
                      </a:stretch>
                    </p:blipFill>
                    <p:spPr bwMode="auto">
                      <a:xfrm>
                        <a:off x="1187451" y="5734050"/>
                        <a:ext cx="3422650" cy="710641"/>
                      </a:xfrm>
                      <a:prstGeom prst="rect">
                        <a:avLst/>
                      </a:prstGeom>
                      <a:noFill/>
                      <a:ln>
                        <a:noFill/>
                      </a:ln>
                      <a:effectLst/>
                      <a:extLst/>
                    </p:spPr>
                  </p:pic>
                </p:oleObj>
              </mc:Fallback>
            </mc:AlternateContent>
          </a:graphicData>
        </a:graphic>
      </p:graphicFrame>
      <p:graphicFrame>
        <p:nvGraphicFramePr>
          <p:cNvPr id="100392" name="Object 40"/>
          <p:cNvGraphicFramePr>
            <a:graphicFrameLocks noChangeAspect="1"/>
          </p:cNvGraphicFramePr>
          <p:nvPr>
            <p:extLst>
              <p:ext uri="{D42A27DB-BD31-4B8C-83A1-F6EECF244321}">
                <p14:modId xmlns:p14="http://schemas.microsoft.com/office/powerpoint/2010/main" val="2516005012"/>
              </p:ext>
            </p:extLst>
          </p:nvPr>
        </p:nvGraphicFramePr>
        <p:xfrm>
          <a:off x="3203575" y="3644901"/>
          <a:ext cx="1873507" cy="1000012"/>
        </p:xfrm>
        <a:graphic>
          <a:graphicData uri="http://schemas.openxmlformats.org/presentationml/2006/ole">
            <mc:AlternateContent xmlns:mc="http://schemas.openxmlformats.org/markup-compatibility/2006">
              <mc:Choice xmlns:v="urn:schemas-microsoft-com:vml" Requires="v">
                <p:oleObj spid="_x0000_s8390" name="Equation" r:id="rId17" imgW="736560" imgH="393480" progId="Equation.3">
                  <p:embed/>
                </p:oleObj>
              </mc:Choice>
              <mc:Fallback>
                <p:oleObj name="Equation" r:id="rId17" imgW="736560" imgH="393480" progId="Equation.3">
                  <p:embed/>
                  <p:pic>
                    <p:nvPicPr>
                      <p:cNvPr id="0" name=""/>
                      <p:cNvPicPr>
                        <a:picLocks noChangeAspect="1" noChangeArrowheads="1"/>
                      </p:cNvPicPr>
                      <p:nvPr/>
                    </p:nvPicPr>
                    <p:blipFill>
                      <a:blip r:embed="rId18">
                        <a:lum contrast="100000"/>
                        <a:extLst>
                          <a:ext uri="{28A0092B-C50C-407E-A947-70E740481C1C}">
                            <a14:useLocalDpi xmlns:a14="http://schemas.microsoft.com/office/drawing/2010/main" val="0"/>
                          </a:ext>
                        </a:extLst>
                      </a:blip>
                      <a:srcRect/>
                      <a:stretch>
                        <a:fillRect/>
                      </a:stretch>
                    </p:blipFill>
                    <p:spPr bwMode="auto">
                      <a:xfrm>
                        <a:off x="3203575" y="3644901"/>
                        <a:ext cx="1873507" cy="1000012"/>
                      </a:xfrm>
                      <a:prstGeom prst="rect">
                        <a:avLst/>
                      </a:prstGeom>
                      <a:noFill/>
                      <a:ln>
                        <a:noFill/>
                      </a:ln>
                      <a:effectLst/>
                      <a:extLst/>
                    </p:spPr>
                  </p:pic>
                </p:oleObj>
              </mc:Fallback>
            </mc:AlternateContent>
          </a:graphicData>
        </a:graphic>
      </p:graphicFrame>
      <p:graphicFrame>
        <p:nvGraphicFramePr>
          <p:cNvPr id="100393" name="Object 41"/>
          <p:cNvGraphicFramePr>
            <a:graphicFrameLocks noChangeAspect="1"/>
          </p:cNvGraphicFramePr>
          <p:nvPr>
            <p:extLst>
              <p:ext uri="{D42A27DB-BD31-4B8C-83A1-F6EECF244321}">
                <p14:modId xmlns:p14="http://schemas.microsoft.com/office/powerpoint/2010/main" val="323485249"/>
              </p:ext>
            </p:extLst>
          </p:nvPr>
        </p:nvGraphicFramePr>
        <p:xfrm>
          <a:off x="1212850" y="2924176"/>
          <a:ext cx="1421281" cy="580088"/>
        </p:xfrm>
        <a:graphic>
          <a:graphicData uri="http://schemas.openxmlformats.org/presentationml/2006/ole">
            <mc:AlternateContent xmlns:mc="http://schemas.openxmlformats.org/markup-compatibility/2006">
              <mc:Choice xmlns:v="urn:schemas-microsoft-com:vml" Requires="v">
                <p:oleObj spid="_x0000_s8391" name="公式" r:id="rId19" imgW="558720" imgH="228600" progId="Equation.3">
                  <p:embed/>
                </p:oleObj>
              </mc:Choice>
              <mc:Fallback>
                <p:oleObj name="公式" r:id="rId19" imgW="558720" imgH="228600" progId="Equation.3">
                  <p:embed/>
                  <p:pic>
                    <p:nvPicPr>
                      <p:cNvPr id="0" name=""/>
                      <p:cNvPicPr>
                        <a:picLocks noChangeAspect="1" noChangeArrowheads="1"/>
                      </p:cNvPicPr>
                      <p:nvPr/>
                    </p:nvPicPr>
                    <p:blipFill>
                      <a:blip r:embed="rId20">
                        <a:lum contrast="100000"/>
                        <a:extLst>
                          <a:ext uri="{28A0092B-C50C-407E-A947-70E740481C1C}">
                            <a14:useLocalDpi xmlns:a14="http://schemas.microsoft.com/office/drawing/2010/main" val="0"/>
                          </a:ext>
                        </a:extLst>
                      </a:blip>
                      <a:srcRect/>
                      <a:stretch>
                        <a:fillRect/>
                      </a:stretch>
                    </p:blipFill>
                    <p:spPr bwMode="auto">
                      <a:xfrm>
                        <a:off x="1212850" y="2924176"/>
                        <a:ext cx="1421281" cy="580088"/>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10507110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ChangeArrowheads="1"/>
          </p:cNvSpPr>
          <p:nvPr/>
        </p:nvSpPr>
        <p:spPr bwMode="auto">
          <a:xfrm>
            <a:off x="1676400" y="457200"/>
            <a:ext cx="18774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zh-CN" sz="2400" dirty="0">
                <a:solidFill>
                  <a:srgbClr val="FF3300"/>
                </a:solidFill>
                <a:latin typeface="宋体" panose="02010600030101010101" pitchFamily="2" charset="-122"/>
              </a:rPr>
              <a:t> </a:t>
            </a:r>
            <a:r>
              <a:rPr lang="zh-CN" altLang="en-US" sz="2400" dirty="0">
                <a:solidFill>
                  <a:srgbClr val="FF3300"/>
                </a:solidFill>
                <a:latin typeface="宋体" panose="02010600030101010101" pitchFamily="2" charset="-122"/>
              </a:rPr>
              <a:t>由牛顿定律</a:t>
            </a:r>
            <a:endParaRPr lang="zh-CN" altLang="en-US" sz="2400" b="0" dirty="0">
              <a:latin typeface="宋体" panose="02010600030101010101" pitchFamily="2" charset="-122"/>
            </a:endParaRPr>
          </a:p>
        </p:txBody>
      </p:sp>
      <p:grpSp>
        <p:nvGrpSpPr>
          <p:cNvPr id="79907" name="Group 35"/>
          <p:cNvGrpSpPr>
            <a:grpSpLocks/>
          </p:cNvGrpSpPr>
          <p:nvPr/>
        </p:nvGrpSpPr>
        <p:grpSpPr bwMode="auto">
          <a:xfrm>
            <a:off x="7772400" y="457200"/>
            <a:ext cx="1035050" cy="3352800"/>
            <a:chOff x="4896" y="288"/>
            <a:chExt cx="652" cy="2112"/>
          </a:xfrm>
        </p:grpSpPr>
        <p:sp>
          <p:nvSpPr>
            <p:cNvPr id="79906" name="Line 34"/>
            <p:cNvSpPr>
              <a:spLocks noChangeShapeType="1"/>
            </p:cNvSpPr>
            <p:nvPr/>
          </p:nvSpPr>
          <p:spPr bwMode="auto">
            <a:xfrm>
              <a:off x="5088" y="672"/>
              <a:ext cx="0" cy="1008"/>
            </a:xfrm>
            <a:prstGeom prst="line">
              <a:avLst/>
            </a:prstGeom>
            <a:noFill/>
            <a:ln w="165100">
              <a:pattFill prst="plaid">
                <a:fgClr>
                  <a:schemeClr val="tx2"/>
                </a:fgClr>
                <a:bgClr>
                  <a:srgbClr val="993300"/>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9877" name="Line 5"/>
            <p:cNvSpPr>
              <a:spLocks noChangeShapeType="1"/>
            </p:cNvSpPr>
            <p:nvPr/>
          </p:nvSpPr>
          <p:spPr bwMode="auto">
            <a:xfrm>
              <a:off x="5088" y="1152"/>
              <a:ext cx="0" cy="720"/>
            </a:xfrm>
            <a:prstGeom prst="line">
              <a:avLst/>
            </a:prstGeom>
            <a:noFill/>
            <a:ln w="38100">
              <a:solidFill>
                <a:srgbClr val="FF0000"/>
              </a:solidFill>
              <a:round/>
              <a:headEnd type="oval"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9878" name="Line 6"/>
            <p:cNvSpPr>
              <a:spLocks noChangeShapeType="1"/>
            </p:cNvSpPr>
            <p:nvPr/>
          </p:nvSpPr>
          <p:spPr bwMode="auto">
            <a:xfrm flipV="1">
              <a:off x="5088" y="432"/>
              <a:ext cx="0" cy="72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aphicFrame>
          <p:nvGraphicFramePr>
            <p:cNvPr id="79882" name="Object 10"/>
            <p:cNvGraphicFramePr>
              <a:graphicFrameLocks noChangeAspect="1"/>
            </p:cNvGraphicFramePr>
            <p:nvPr/>
          </p:nvGraphicFramePr>
          <p:xfrm>
            <a:off x="4896" y="1776"/>
            <a:ext cx="583" cy="624"/>
          </p:xfrm>
          <a:graphic>
            <a:graphicData uri="http://schemas.openxmlformats.org/presentationml/2006/ole">
              <mc:AlternateContent xmlns:mc="http://schemas.openxmlformats.org/markup-compatibility/2006">
                <mc:Choice xmlns:v="urn:schemas-microsoft-com:vml" Requires="v">
                  <p:oleObj spid="_x0000_s7464" name="Equation" r:id="rId3" imgW="368280" imgH="393480" progId="Equation.3">
                    <p:embed/>
                  </p:oleObj>
                </mc:Choice>
                <mc:Fallback>
                  <p:oleObj name="Equation" r:id="rId3" imgW="368280" imgH="393480" progId="Equation.3">
                    <p:embed/>
                    <p:pic>
                      <p:nvPicPr>
                        <p:cNvPr id="0" name=""/>
                        <p:cNvPicPr>
                          <a:picLocks noChangeAspect="1" noChangeArrowheads="1"/>
                        </p:cNvPicPr>
                        <p:nvPr/>
                      </p:nvPicPr>
                      <p:blipFill>
                        <a:blip r:embed="rId4">
                          <a:lum contrast="100000"/>
                          <a:extLst>
                            <a:ext uri="{28A0092B-C50C-407E-A947-70E740481C1C}">
                              <a14:useLocalDpi xmlns:a14="http://schemas.microsoft.com/office/drawing/2010/main" val="0"/>
                            </a:ext>
                          </a:extLst>
                        </a:blip>
                        <a:srcRect/>
                        <a:stretch>
                          <a:fillRect/>
                        </a:stretch>
                      </p:blipFill>
                      <p:spPr bwMode="auto">
                        <a:xfrm>
                          <a:off x="4896" y="1776"/>
                          <a:ext cx="583" cy="6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9886" name="Object 14"/>
            <p:cNvGraphicFramePr>
              <a:graphicFrameLocks noChangeAspect="1"/>
            </p:cNvGraphicFramePr>
            <p:nvPr/>
          </p:nvGraphicFramePr>
          <p:xfrm>
            <a:off x="5136" y="288"/>
            <a:ext cx="264" cy="384"/>
          </p:xfrm>
          <a:graphic>
            <a:graphicData uri="http://schemas.openxmlformats.org/presentationml/2006/ole">
              <mc:AlternateContent xmlns:mc="http://schemas.openxmlformats.org/markup-compatibility/2006">
                <mc:Choice xmlns:v="urn:schemas-microsoft-com:vml" Requires="v">
                  <p:oleObj spid="_x0000_s7465" name="Equation" r:id="rId5" imgW="139680" imgH="203040" progId="Equation.3">
                    <p:embed/>
                  </p:oleObj>
                </mc:Choice>
                <mc:Fallback>
                  <p:oleObj name="Equation" r:id="rId5" imgW="139680" imgH="203040" progId="Equation.3">
                    <p:embed/>
                    <p:pic>
                      <p:nvPicPr>
                        <p:cNvPr id="0" name=""/>
                        <p:cNvPicPr>
                          <a:picLocks noChangeAspect="1" noChangeArrowheads="1"/>
                        </p:cNvPicPr>
                        <p:nvPr/>
                      </p:nvPicPr>
                      <p:blipFill>
                        <a:blip r:embed="rId6">
                          <a:lum contrast="100000"/>
                          <a:extLst>
                            <a:ext uri="{28A0092B-C50C-407E-A947-70E740481C1C}">
                              <a14:useLocalDpi xmlns:a14="http://schemas.microsoft.com/office/drawing/2010/main" val="0"/>
                            </a:ext>
                          </a:extLst>
                        </a:blip>
                        <a:srcRect/>
                        <a:stretch>
                          <a:fillRect/>
                        </a:stretch>
                      </p:blipFill>
                      <p:spPr bwMode="auto">
                        <a:xfrm>
                          <a:off x="5136" y="288"/>
                          <a:ext cx="264" cy="3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9889" name="Line 17"/>
            <p:cNvSpPr>
              <a:spLocks noChangeShapeType="1"/>
            </p:cNvSpPr>
            <p:nvPr/>
          </p:nvSpPr>
          <p:spPr bwMode="auto">
            <a:xfrm>
              <a:off x="5328" y="1056"/>
              <a:ext cx="0" cy="57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9890" name="Text Box 18"/>
            <p:cNvSpPr txBox="1">
              <a:spLocks noChangeArrowheads="1"/>
            </p:cNvSpPr>
            <p:nvPr/>
          </p:nvSpPr>
          <p:spPr bwMode="auto">
            <a:xfrm>
              <a:off x="5328" y="1104"/>
              <a:ext cx="220" cy="308"/>
            </a:xfrm>
            <a:prstGeom prst="rect">
              <a:avLst/>
            </a:prstGeom>
            <a:noFill/>
            <a:ln>
              <a:noFill/>
            </a:ln>
            <a:effectLst/>
            <a:extLst>
              <a:ext uri="{909E8E84-426E-40DD-AFC4-6F175D3DCCD1}">
                <a14:hiddenFill xmlns:a14="http://schemas.microsoft.com/office/drawing/2010/main">
                  <a:solidFill>
                    <a:srgbClr val="FFFFC7"/>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altLang="zh-CN" i="1"/>
                <a:t>a</a:t>
              </a:r>
            </a:p>
          </p:txBody>
        </p:sp>
      </p:grpSp>
      <p:graphicFrame>
        <p:nvGraphicFramePr>
          <p:cNvPr id="79892" name="Object 20"/>
          <p:cNvGraphicFramePr>
            <a:graphicFrameLocks noChangeAspect="1"/>
          </p:cNvGraphicFramePr>
          <p:nvPr>
            <p:extLst>
              <p:ext uri="{D42A27DB-BD31-4B8C-83A1-F6EECF244321}">
                <p14:modId xmlns:p14="http://schemas.microsoft.com/office/powerpoint/2010/main" val="2001230440"/>
              </p:ext>
            </p:extLst>
          </p:nvPr>
        </p:nvGraphicFramePr>
        <p:xfrm>
          <a:off x="914401" y="990601"/>
          <a:ext cx="2560319" cy="944079"/>
        </p:xfrm>
        <a:graphic>
          <a:graphicData uri="http://schemas.openxmlformats.org/presentationml/2006/ole">
            <mc:AlternateContent xmlns:mc="http://schemas.openxmlformats.org/markup-compatibility/2006">
              <mc:Choice xmlns:v="urn:schemas-microsoft-com:vml" Requires="v">
                <p:oleObj spid="_x0000_s7466" name="Equation" r:id="rId7" imgW="1066680" imgH="393480" progId="Equation.3">
                  <p:embed/>
                </p:oleObj>
              </mc:Choice>
              <mc:Fallback>
                <p:oleObj name="Equation" r:id="rId7" imgW="1066680" imgH="393480" progId="Equation.3">
                  <p:embed/>
                  <p:pic>
                    <p:nvPicPr>
                      <p:cNvPr id="0" name=""/>
                      <p:cNvPicPr>
                        <a:picLocks noChangeAspect="1" noChangeArrowheads="1"/>
                      </p:cNvPicPr>
                      <p:nvPr/>
                    </p:nvPicPr>
                    <p:blipFill>
                      <a:blip r:embed="rId8">
                        <a:lum contrast="100000"/>
                        <a:extLst>
                          <a:ext uri="{28A0092B-C50C-407E-A947-70E740481C1C}">
                            <a14:useLocalDpi xmlns:a14="http://schemas.microsoft.com/office/drawing/2010/main" val="0"/>
                          </a:ext>
                        </a:extLst>
                      </a:blip>
                      <a:srcRect/>
                      <a:stretch>
                        <a:fillRect/>
                      </a:stretch>
                    </p:blipFill>
                    <p:spPr bwMode="auto">
                      <a:xfrm>
                        <a:off x="914401" y="990601"/>
                        <a:ext cx="2560319" cy="944079"/>
                      </a:xfrm>
                      <a:prstGeom prst="rect">
                        <a:avLst/>
                      </a:prstGeom>
                      <a:noFill/>
                      <a:ln>
                        <a:noFill/>
                      </a:ln>
                      <a:effectLst/>
                      <a:extLst/>
                    </p:spPr>
                  </p:pic>
                </p:oleObj>
              </mc:Fallback>
            </mc:AlternateContent>
          </a:graphicData>
        </a:graphic>
      </p:graphicFrame>
      <p:graphicFrame>
        <p:nvGraphicFramePr>
          <p:cNvPr id="79893" name="Object 21"/>
          <p:cNvGraphicFramePr>
            <a:graphicFrameLocks noChangeAspect="1"/>
          </p:cNvGraphicFramePr>
          <p:nvPr>
            <p:extLst>
              <p:ext uri="{D42A27DB-BD31-4B8C-83A1-F6EECF244321}">
                <p14:modId xmlns:p14="http://schemas.microsoft.com/office/powerpoint/2010/main" val="4183510339"/>
              </p:ext>
            </p:extLst>
          </p:nvPr>
        </p:nvGraphicFramePr>
        <p:xfrm>
          <a:off x="1042988" y="1914108"/>
          <a:ext cx="1977487" cy="972384"/>
        </p:xfrm>
        <a:graphic>
          <a:graphicData uri="http://schemas.openxmlformats.org/presentationml/2006/ole">
            <mc:AlternateContent xmlns:mc="http://schemas.openxmlformats.org/markup-compatibility/2006">
              <mc:Choice xmlns:v="urn:schemas-microsoft-com:vml" Requires="v">
                <p:oleObj spid="_x0000_s7467" name="Equation" r:id="rId9" imgW="799920" imgH="393480" progId="Equation.3">
                  <p:embed/>
                </p:oleObj>
              </mc:Choice>
              <mc:Fallback>
                <p:oleObj name="Equation" r:id="rId9" imgW="799920" imgH="393480" progId="Equation.3">
                  <p:embed/>
                  <p:pic>
                    <p:nvPicPr>
                      <p:cNvPr id="0" name=""/>
                      <p:cNvPicPr>
                        <a:picLocks noChangeAspect="1" noChangeArrowheads="1"/>
                      </p:cNvPicPr>
                      <p:nvPr/>
                    </p:nvPicPr>
                    <p:blipFill>
                      <a:blip r:embed="rId10">
                        <a:lum contrast="100000"/>
                        <a:extLst>
                          <a:ext uri="{28A0092B-C50C-407E-A947-70E740481C1C}">
                            <a14:useLocalDpi xmlns:a14="http://schemas.microsoft.com/office/drawing/2010/main" val="0"/>
                          </a:ext>
                        </a:extLst>
                      </a:blip>
                      <a:srcRect/>
                      <a:stretch>
                        <a:fillRect/>
                      </a:stretch>
                    </p:blipFill>
                    <p:spPr bwMode="auto">
                      <a:xfrm>
                        <a:off x="1042988" y="1914108"/>
                        <a:ext cx="1977487" cy="972384"/>
                      </a:xfrm>
                      <a:prstGeom prst="rect">
                        <a:avLst/>
                      </a:prstGeom>
                      <a:noFill/>
                      <a:ln>
                        <a:noFill/>
                      </a:ln>
                      <a:effectLst/>
                      <a:extLst/>
                    </p:spPr>
                  </p:pic>
                </p:oleObj>
              </mc:Fallback>
            </mc:AlternateContent>
          </a:graphicData>
        </a:graphic>
      </p:graphicFrame>
      <p:sp>
        <p:nvSpPr>
          <p:cNvPr id="79894" name="AutoShape 22"/>
          <p:cNvSpPr>
            <a:spLocks/>
          </p:cNvSpPr>
          <p:nvPr/>
        </p:nvSpPr>
        <p:spPr bwMode="auto">
          <a:xfrm>
            <a:off x="685800" y="1371600"/>
            <a:ext cx="62819" cy="1028700"/>
          </a:xfrm>
          <a:prstGeom prst="leftBrace">
            <a:avLst>
              <a:gd name="adj1" fmla="val 53042"/>
              <a:gd name="adj2" fmla="val 52000"/>
            </a:avLst>
          </a:prstGeom>
          <a:noFill/>
          <a:ln w="28575">
            <a:solidFill>
              <a:schemeClr val="tx1"/>
            </a:solidFill>
            <a:round/>
            <a:headEnd/>
            <a:tailEnd/>
          </a:ln>
          <a:effectLst/>
          <a:extLst>
            <a:ext uri="{909E8E84-426E-40DD-AFC4-6F175D3DCCD1}">
              <a14:hiddenFill xmlns:a14="http://schemas.microsoft.com/office/drawing/2010/main">
                <a:solidFill>
                  <a:srgbClr val="FFFFC7"/>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aphicFrame>
        <p:nvGraphicFramePr>
          <p:cNvPr id="79895" name="Object 23"/>
          <p:cNvGraphicFramePr>
            <a:graphicFrameLocks noChangeAspect="1"/>
          </p:cNvGraphicFramePr>
          <p:nvPr>
            <p:extLst>
              <p:ext uri="{D42A27DB-BD31-4B8C-83A1-F6EECF244321}">
                <p14:modId xmlns:p14="http://schemas.microsoft.com/office/powerpoint/2010/main" val="70928904"/>
              </p:ext>
            </p:extLst>
          </p:nvPr>
        </p:nvGraphicFramePr>
        <p:xfrm>
          <a:off x="3695700" y="1647408"/>
          <a:ext cx="1663392" cy="972384"/>
        </p:xfrm>
        <a:graphic>
          <a:graphicData uri="http://schemas.openxmlformats.org/presentationml/2006/ole">
            <mc:AlternateContent xmlns:mc="http://schemas.openxmlformats.org/markup-compatibility/2006">
              <mc:Choice xmlns:v="urn:schemas-microsoft-com:vml" Requires="v">
                <p:oleObj spid="_x0000_s7468" name="Equation" r:id="rId11" imgW="672840" imgH="393480" progId="Equation.3">
                  <p:embed/>
                </p:oleObj>
              </mc:Choice>
              <mc:Fallback>
                <p:oleObj name="Equation" r:id="rId11" imgW="672840" imgH="393480" progId="Equation.3">
                  <p:embed/>
                  <p:pic>
                    <p:nvPicPr>
                      <p:cNvPr id="0" name=""/>
                      <p:cNvPicPr>
                        <a:picLocks noChangeAspect="1" noChangeArrowheads="1"/>
                      </p:cNvPicPr>
                      <p:nvPr/>
                    </p:nvPicPr>
                    <p:blipFill>
                      <a:blip r:embed="rId12">
                        <a:lum contrast="100000"/>
                        <a:extLst>
                          <a:ext uri="{28A0092B-C50C-407E-A947-70E740481C1C}">
                            <a14:useLocalDpi xmlns:a14="http://schemas.microsoft.com/office/drawing/2010/main" val="0"/>
                          </a:ext>
                        </a:extLst>
                      </a:blip>
                      <a:srcRect/>
                      <a:stretch>
                        <a:fillRect/>
                      </a:stretch>
                    </p:blipFill>
                    <p:spPr bwMode="auto">
                      <a:xfrm>
                        <a:off x="3695700" y="1647408"/>
                        <a:ext cx="1663392" cy="972384"/>
                      </a:xfrm>
                      <a:prstGeom prst="rect">
                        <a:avLst/>
                      </a:prstGeom>
                      <a:noFill/>
                      <a:ln>
                        <a:noFill/>
                      </a:ln>
                      <a:effectLst/>
                      <a:extLst/>
                    </p:spPr>
                  </p:pic>
                </p:oleObj>
              </mc:Fallback>
            </mc:AlternateContent>
          </a:graphicData>
        </a:graphic>
      </p:graphicFrame>
      <p:graphicFrame>
        <p:nvGraphicFramePr>
          <p:cNvPr id="79896" name="Object 24"/>
          <p:cNvGraphicFramePr>
            <a:graphicFrameLocks noChangeAspect="1"/>
          </p:cNvGraphicFramePr>
          <p:nvPr>
            <p:extLst>
              <p:ext uri="{D42A27DB-BD31-4B8C-83A1-F6EECF244321}">
                <p14:modId xmlns:p14="http://schemas.microsoft.com/office/powerpoint/2010/main" val="2167759798"/>
              </p:ext>
            </p:extLst>
          </p:nvPr>
        </p:nvGraphicFramePr>
        <p:xfrm>
          <a:off x="533400" y="3352801"/>
          <a:ext cx="1130741" cy="972386"/>
        </p:xfrm>
        <a:graphic>
          <a:graphicData uri="http://schemas.openxmlformats.org/presentationml/2006/ole">
            <mc:AlternateContent xmlns:mc="http://schemas.openxmlformats.org/markup-compatibility/2006">
              <mc:Choice xmlns:v="urn:schemas-microsoft-com:vml" Requires="v">
                <p:oleObj spid="_x0000_s7469" name="Equation" r:id="rId13" imgW="457200" imgH="393480" progId="Equation.3">
                  <p:embed/>
                </p:oleObj>
              </mc:Choice>
              <mc:Fallback>
                <p:oleObj name="Equation" r:id="rId13" imgW="457200" imgH="393480" progId="Equation.3">
                  <p:embed/>
                  <p:pic>
                    <p:nvPicPr>
                      <p:cNvPr id="0" name=""/>
                      <p:cNvPicPr>
                        <a:picLocks noChangeAspect="1" noChangeArrowheads="1"/>
                      </p:cNvPicPr>
                      <p:nvPr/>
                    </p:nvPicPr>
                    <p:blipFill>
                      <a:blip r:embed="rId14">
                        <a:lum contrast="100000"/>
                        <a:extLst>
                          <a:ext uri="{28A0092B-C50C-407E-A947-70E740481C1C}">
                            <a14:useLocalDpi xmlns:a14="http://schemas.microsoft.com/office/drawing/2010/main" val="0"/>
                          </a:ext>
                        </a:extLst>
                      </a:blip>
                      <a:srcRect/>
                      <a:stretch>
                        <a:fillRect/>
                      </a:stretch>
                    </p:blipFill>
                    <p:spPr bwMode="auto">
                      <a:xfrm>
                        <a:off x="533400" y="3352801"/>
                        <a:ext cx="1130741" cy="972386"/>
                      </a:xfrm>
                      <a:prstGeom prst="rect">
                        <a:avLst/>
                      </a:prstGeom>
                      <a:noFill/>
                      <a:ln>
                        <a:noFill/>
                      </a:ln>
                      <a:effectLst/>
                      <a:extLst/>
                    </p:spPr>
                  </p:pic>
                </p:oleObj>
              </mc:Fallback>
            </mc:AlternateContent>
          </a:graphicData>
        </a:graphic>
      </p:graphicFrame>
      <p:graphicFrame>
        <p:nvGraphicFramePr>
          <p:cNvPr id="79897" name="Object 25"/>
          <p:cNvGraphicFramePr>
            <a:graphicFrameLocks noChangeAspect="1"/>
          </p:cNvGraphicFramePr>
          <p:nvPr>
            <p:extLst>
              <p:ext uri="{D42A27DB-BD31-4B8C-83A1-F6EECF244321}">
                <p14:modId xmlns:p14="http://schemas.microsoft.com/office/powerpoint/2010/main" val="2396920910"/>
              </p:ext>
            </p:extLst>
          </p:nvPr>
        </p:nvGraphicFramePr>
        <p:xfrm>
          <a:off x="5037511" y="3344777"/>
          <a:ext cx="2163389" cy="1015413"/>
        </p:xfrm>
        <a:graphic>
          <a:graphicData uri="http://schemas.openxmlformats.org/presentationml/2006/ole">
            <mc:AlternateContent xmlns:mc="http://schemas.openxmlformats.org/markup-compatibility/2006">
              <mc:Choice xmlns:v="urn:schemas-microsoft-com:vml" Requires="v">
                <p:oleObj spid="_x0000_s7470" name="Equation" r:id="rId15" imgW="838080" imgH="393480" progId="Equation.3">
                  <p:embed/>
                </p:oleObj>
              </mc:Choice>
              <mc:Fallback>
                <p:oleObj name="Equation" r:id="rId15" imgW="838080" imgH="393480" progId="Equation.3">
                  <p:embed/>
                  <p:pic>
                    <p:nvPicPr>
                      <p:cNvPr id="0" name=""/>
                      <p:cNvPicPr>
                        <a:picLocks noChangeAspect="1" noChangeArrowheads="1"/>
                      </p:cNvPicPr>
                      <p:nvPr/>
                    </p:nvPicPr>
                    <p:blipFill>
                      <a:blip r:embed="rId16">
                        <a:lum contrast="100000"/>
                        <a:extLst>
                          <a:ext uri="{28A0092B-C50C-407E-A947-70E740481C1C}">
                            <a14:useLocalDpi xmlns:a14="http://schemas.microsoft.com/office/drawing/2010/main" val="0"/>
                          </a:ext>
                        </a:extLst>
                      </a:blip>
                      <a:srcRect/>
                      <a:stretch>
                        <a:fillRect/>
                      </a:stretch>
                    </p:blipFill>
                    <p:spPr bwMode="auto">
                      <a:xfrm>
                        <a:off x="5037511" y="3344777"/>
                        <a:ext cx="2163389" cy="1015413"/>
                      </a:xfrm>
                      <a:prstGeom prst="rect">
                        <a:avLst/>
                      </a:prstGeom>
                      <a:noFill/>
                      <a:ln>
                        <a:noFill/>
                      </a:ln>
                      <a:effectLst/>
                      <a:extLst/>
                    </p:spPr>
                  </p:pic>
                </p:oleObj>
              </mc:Fallback>
            </mc:AlternateContent>
          </a:graphicData>
        </a:graphic>
      </p:graphicFrame>
      <p:graphicFrame>
        <p:nvGraphicFramePr>
          <p:cNvPr id="79898" name="Object 26"/>
          <p:cNvGraphicFramePr>
            <a:graphicFrameLocks noChangeAspect="1"/>
          </p:cNvGraphicFramePr>
          <p:nvPr>
            <p:extLst>
              <p:ext uri="{D42A27DB-BD31-4B8C-83A1-F6EECF244321}">
                <p14:modId xmlns:p14="http://schemas.microsoft.com/office/powerpoint/2010/main" val="2591843988"/>
              </p:ext>
            </p:extLst>
          </p:nvPr>
        </p:nvGraphicFramePr>
        <p:xfrm>
          <a:off x="609601" y="4648201"/>
          <a:ext cx="2951180" cy="972384"/>
        </p:xfrm>
        <a:graphic>
          <a:graphicData uri="http://schemas.openxmlformats.org/presentationml/2006/ole">
            <mc:AlternateContent xmlns:mc="http://schemas.openxmlformats.org/markup-compatibility/2006">
              <mc:Choice xmlns:v="urn:schemas-microsoft-com:vml" Requires="v">
                <p:oleObj spid="_x0000_s7471" name="Equation" r:id="rId17" imgW="1193760" imgH="393480" progId="Equation.3">
                  <p:embed/>
                </p:oleObj>
              </mc:Choice>
              <mc:Fallback>
                <p:oleObj name="Equation" r:id="rId17" imgW="1193760" imgH="393480" progId="Equation.3">
                  <p:embed/>
                  <p:pic>
                    <p:nvPicPr>
                      <p:cNvPr id="0" name=""/>
                      <p:cNvPicPr>
                        <a:picLocks noChangeAspect="1" noChangeArrowheads="1"/>
                      </p:cNvPicPr>
                      <p:nvPr/>
                    </p:nvPicPr>
                    <p:blipFill>
                      <a:blip r:embed="rId18">
                        <a:lum contrast="100000"/>
                        <a:extLst>
                          <a:ext uri="{28A0092B-C50C-407E-A947-70E740481C1C}">
                            <a14:useLocalDpi xmlns:a14="http://schemas.microsoft.com/office/drawing/2010/main" val="0"/>
                          </a:ext>
                        </a:extLst>
                      </a:blip>
                      <a:srcRect/>
                      <a:stretch>
                        <a:fillRect/>
                      </a:stretch>
                    </p:blipFill>
                    <p:spPr bwMode="auto">
                      <a:xfrm>
                        <a:off x="609601" y="4648201"/>
                        <a:ext cx="2951180" cy="972384"/>
                      </a:xfrm>
                      <a:prstGeom prst="rect">
                        <a:avLst/>
                      </a:prstGeom>
                      <a:noFill/>
                      <a:ln>
                        <a:noFill/>
                      </a:ln>
                      <a:effectLst/>
                      <a:extLst/>
                    </p:spPr>
                  </p:pic>
                </p:oleObj>
              </mc:Fallback>
            </mc:AlternateContent>
          </a:graphicData>
        </a:graphic>
      </p:graphicFrame>
      <p:graphicFrame>
        <p:nvGraphicFramePr>
          <p:cNvPr id="79899" name="Object 27"/>
          <p:cNvGraphicFramePr>
            <a:graphicFrameLocks noChangeAspect="1"/>
          </p:cNvGraphicFramePr>
          <p:nvPr>
            <p:extLst>
              <p:ext uri="{D42A27DB-BD31-4B8C-83A1-F6EECF244321}">
                <p14:modId xmlns:p14="http://schemas.microsoft.com/office/powerpoint/2010/main" val="267449892"/>
              </p:ext>
            </p:extLst>
          </p:nvPr>
        </p:nvGraphicFramePr>
        <p:xfrm>
          <a:off x="4385328" y="4645453"/>
          <a:ext cx="3691872" cy="766539"/>
        </p:xfrm>
        <a:graphic>
          <a:graphicData uri="http://schemas.openxmlformats.org/presentationml/2006/ole">
            <mc:AlternateContent xmlns:mc="http://schemas.openxmlformats.org/markup-compatibility/2006">
              <mc:Choice xmlns:v="urn:schemas-microsoft-com:vml" Requires="v">
                <p:oleObj spid="_x0000_s7472" name="Equation" r:id="rId19" imgW="1346040" imgH="279360" progId="Equation.3">
                  <p:embed/>
                </p:oleObj>
              </mc:Choice>
              <mc:Fallback>
                <p:oleObj name="Equation" r:id="rId19" imgW="1346040" imgH="279360" progId="Equation.3">
                  <p:embed/>
                  <p:pic>
                    <p:nvPicPr>
                      <p:cNvPr id="0" name=""/>
                      <p:cNvPicPr>
                        <a:picLocks noChangeAspect="1" noChangeArrowheads="1"/>
                      </p:cNvPicPr>
                      <p:nvPr/>
                    </p:nvPicPr>
                    <p:blipFill>
                      <a:blip r:embed="rId20">
                        <a:lum contrast="100000"/>
                        <a:extLst>
                          <a:ext uri="{28A0092B-C50C-407E-A947-70E740481C1C}">
                            <a14:useLocalDpi xmlns:a14="http://schemas.microsoft.com/office/drawing/2010/main" val="0"/>
                          </a:ext>
                        </a:extLst>
                      </a:blip>
                      <a:srcRect/>
                      <a:stretch>
                        <a:fillRect/>
                      </a:stretch>
                    </p:blipFill>
                    <p:spPr bwMode="auto">
                      <a:xfrm>
                        <a:off x="4385328" y="4645453"/>
                        <a:ext cx="3691872" cy="766539"/>
                      </a:xfrm>
                      <a:prstGeom prst="rect">
                        <a:avLst/>
                      </a:prstGeom>
                      <a:noFill/>
                      <a:ln>
                        <a:noFill/>
                      </a:ln>
                      <a:effectLst/>
                      <a:extLst/>
                    </p:spPr>
                  </p:pic>
                </p:oleObj>
              </mc:Fallback>
            </mc:AlternateContent>
          </a:graphicData>
        </a:graphic>
      </p:graphicFrame>
      <p:sp>
        <p:nvSpPr>
          <p:cNvPr id="79900" name="Text Box 28"/>
          <p:cNvSpPr txBox="1">
            <a:spLocks noChangeArrowheads="1"/>
          </p:cNvSpPr>
          <p:nvPr/>
        </p:nvSpPr>
        <p:spPr bwMode="auto">
          <a:xfrm>
            <a:off x="1042988" y="5867400"/>
            <a:ext cx="4185761" cy="461665"/>
          </a:xfrm>
          <a:prstGeom prst="rect">
            <a:avLst/>
          </a:prstGeom>
          <a:noFill/>
          <a:ln>
            <a:noFill/>
          </a:ln>
          <a:effectLst/>
          <a:extLst>
            <a:ext uri="{909E8E84-426E-40DD-AFC4-6F175D3DCCD1}">
              <a14:hiddenFill xmlns:a14="http://schemas.microsoft.com/office/drawing/2010/main">
                <a:solidFill>
                  <a:srgbClr val="FFFFC7"/>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en-US" sz="2400" dirty="0"/>
              <a:t>也可由机械能守恒定律计算。</a:t>
            </a:r>
          </a:p>
        </p:txBody>
      </p:sp>
      <p:sp>
        <p:nvSpPr>
          <p:cNvPr id="79903" name="Text Box 31"/>
          <p:cNvSpPr txBox="1">
            <a:spLocks noChangeArrowheads="1"/>
          </p:cNvSpPr>
          <p:nvPr/>
        </p:nvSpPr>
        <p:spPr bwMode="auto">
          <a:xfrm>
            <a:off x="457200" y="457200"/>
            <a:ext cx="202723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zh-CN" sz="2400" dirty="0">
                <a:latin typeface="宋体" panose="02010600030101010101" pitchFamily="2" charset="-122"/>
              </a:rPr>
              <a:t>[</a:t>
            </a:r>
            <a:r>
              <a:rPr lang="zh-CN" altLang="en-US" sz="2400" dirty="0">
                <a:latin typeface="宋体" panose="02010600030101010101" pitchFamily="2" charset="-122"/>
              </a:rPr>
              <a:t>解法二</a:t>
            </a:r>
            <a:r>
              <a:rPr lang="en-US" altLang="zh-CN" sz="2400" dirty="0">
                <a:latin typeface="宋体" panose="02010600030101010101" pitchFamily="2" charset="-122"/>
              </a:rPr>
              <a:t>]</a:t>
            </a:r>
            <a:endParaRPr lang="en-US" altLang="zh-CN" sz="2400" b="0" dirty="0">
              <a:latin typeface="宋体" panose="02010600030101010101" pitchFamily="2" charset="-122"/>
            </a:endParaRPr>
          </a:p>
        </p:txBody>
      </p:sp>
      <p:grpSp>
        <p:nvGrpSpPr>
          <p:cNvPr id="79910" name="Group 38"/>
          <p:cNvGrpSpPr>
            <a:grpSpLocks/>
          </p:cNvGrpSpPr>
          <p:nvPr/>
        </p:nvGrpSpPr>
        <p:grpSpPr bwMode="auto">
          <a:xfrm>
            <a:off x="5638800" y="238125"/>
            <a:ext cx="2095500" cy="2405063"/>
            <a:chOff x="3552" y="150"/>
            <a:chExt cx="1320" cy="1515"/>
          </a:xfrm>
        </p:grpSpPr>
        <p:sp>
          <p:nvSpPr>
            <p:cNvPr id="79904" name="Line 32"/>
            <p:cNvSpPr>
              <a:spLocks noChangeShapeType="1"/>
            </p:cNvSpPr>
            <p:nvPr/>
          </p:nvSpPr>
          <p:spPr bwMode="auto">
            <a:xfrm>
              <a:off x="3552" y="624"/>
              <a:ext cx="1152" cy="0"/>
            </a:xfrm>
            <a:prstGeom prst="line">
              <a:avLst/>
            </a:prstGeom>
            <a:noFill/>
            <a:ln w="174625">
              <a:pattFill prst="plaid">
                <a:fgClr>
                  <a:schemeClr val="tx2"/>
                </a:fgClr>
                <a:bgClr>
                  <a:srgbClr val="993300"/>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9879" name="Line 7"/>
            <p:cNvSpPr>
              <a:spLocks noChangeShapeType="1"/>
            </p:cNvSpPr>
            <p:nvPr/>
          </p:nvSpPr>
          <p:spPr bwMode="auto">
            <a:xfrm>
              <a:off x="4128" y="624"/>
              <a:ext cx="672" cy="0"/>
            </a:xfrm>
            <a:prstGeom prst="line">
              <a:avLst/>
            </a:prstGeom>
            <a:noFill/>
            <a:ln w="38100">
              <a:solidFill>
                <a:srgbClr val="FF0000"/>
              </a:solidFill>
              <a:round/>
              <a:headEnd type="oval"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9880" name="Line 8"/>
            <p:cNvSpPr>
              <a:spLocks noChangeShapeType="1"/>
            </p:cNvSpPr>
            <p:nvPr/>
          </p:nvSpPr>
          <p:spPr bwMode="auto">
            <a:xfrm>
              <a:off x="4128" y="624"/>
              <a:ext cx="0" cy="48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9881" name="Line 9"/>
            <p:cNvSpPr>
              <a:spLocks noChangeShapeType="1"/>
            </p:cNvSpPr>
            <p:nvPr/>
          </p:nvSpPr>
          <p:spPr bwMode="auto">
            <a:xfrm flipV="1">
              <a:off x="4128" y="192"/>
              <a:ext cx="0" cy="432"/>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aphicFrame>
          <p:nvGraphicFramePr>
            <p:cNvPr id="79883" name="Object 11"/>
            <p:cNvGraphicFramePr>
              <a:graphicFrameLocks noChangeAspect="1"/>
            </p:cNvGraphicFramePr>
            <p:nvPr/>
          </p:nvGraphicFramePr>
          <p:xfrm>
            <a:off x="3840" y="1056"/>
            <a:ext cx="864" cy="609"/>
          </p:xfrm>
          <a:graphic>
            <a:graphicData uri="http://schemas.openxmlformats.org/presentationml/2006/ole">
              <mc:AlternateContent xmlns:mc="http://schemas.openxmlformats.org/markup-compatibility/2006">
                <mc:Choice xmlns:v="urn:schemas-microsoft-com:vml" Requires="v">
                  <p:oleObj spid="_x0000_s7473" name="Equation" r:id="rId21" imgW="558720" imgH="393480" progId="Equation.3">
                    <p:embed/>
                  </p:oleObj>
                </mc:Choice>
                <mc:Fallback>
                  <p:oleObj name="Equation" r:id="rId21" imgW="558720" imgH="393480" progId="Equation.3">
                    <p:embed/>
                    <p:pic>
                      <p:nvPicPr>
                        <p:cNvPr id="0" name=""/>
                        <p:cNvPicPr>
                          <a:picLocks noChangeAspect="1" noChangeArrowheads="1"/>
                        </p:cNvPicPr>
                        <p:nvPr/>
                      </p:nvPicPr>
                      <p:blipFill>
                        <a:blip r:embed="rId22">
                          <a:lum contrast="100000"/>
                          <a:extLst>
                            <a:ext uri="{28A0092B-C50C-407E-A947-70E740481C1C}">
                              <a14:useLocalDpi xmlns:a14="http://schemas.microsoft.com/office/drawing/2010/main" val="0"/>
                            </a:ext>
                          </a:extLst>
                        </a:blip>
                        <a:srcRect/>
                        <a:stretch>
                          <a:fillRect/>
                        </a:stretch>
                      </p:blipFill>
                      <p:spPr bwMode="auto">
                        <a:xfrm>
                          <a:off x="3840" y="1056"/>
                          <a:ext cx="864" cy="6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9884" name="Object 12"/>
            <p:cNvGraphicFramePr>
              <a:graphicFrameLocks noChangeAspect="1"/>
            </p:cNvGraphicFramePr>
            <p:nvPr/>
          </p:nvGraphicFramePr>
          <p:xfrm>
            <a:off x="3792" y="150"/>
            <a:ext cx="296" cy="360"/>
          </p:xfrm>
          <a:graphic>
            <a:graphicData uri="http://schemas.openxmlformats.org/presentationml/2006/ole">
              <mc:AlternateContent xmlns:mc="http://schemas.openxmlformats.org/markup-compatibility/2006">
                <mc:Choice xmlns:v="urn:schemas-microsoft-com:vml" Requires="v">
                  <p:oleObj spid="_x0000_s7474" name="Equation" r:id="rId23" imgW="177480" imgH="215640" progId="Equation.3">
                    <p:embed/>
                  </p:oleObj>
                </mc:Choice>
                <mc:Fallback>
                  <p:oleObj name="Equation" r:id="rId23" imgW="177480" imgH="215640" progId="Equation.3">
                    <p:embed/>
                    <p:pic>
                      <p:nvPicPr>
                        <p:cNvPr id="0" name=""/>
                        <p:cNvPicPr>
                          <a:picLocks noChangeAspect="1" noChangeArrowheads="1"/>
                        </p:cNvPicPr>
                        <p:nvPr/>
                      </p:nvPicPr>
                      <p:blipFill>
                        <a:blip r:embed="rId24">
                          <a:lum contrast="100000"/>
                          <a:extLst>
                            <a:ext uri="{28A0092B-C50C-407E-A947-70E740481C1C}">
                              <a14:useLocalDpi xmlns:a14="http://schemas.microsoft.com/office/drawing/2010/main" val="0"/>
                            </a:ext>
                          </a:extLst>
                        </a:blip>
                        <a:srcRect/>
                        <a:stretch>
                          <a:fillRect/>
                        </a:stretch>
                      </p:blipFill>
                      <p:spPr bwMode="auto">
                        <a:xfrm>
                          <a:off x="3792" y="150"/>
                          <a:ext cx="296" cy="3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9885" name="Object 13"/>
            <p:cNvGraphicFramePr>
              <a:graphicFrameLocks noChangeAspect="1"/>
            </p:cNvGraphicFramePr>
            <p:nvPr/>
          </p:nvGraphicFramePr>
          <p:xfrm>
            <a:off x="4608" y="240"/>
            <a:ext cx="264" cy="384"/>
          </p:xfrm>
          <a:graphic>
            <a:graphicData uri="http://schemas.openxmlformats.org/presentationml/2006/ole">
              <mc:AlternateContent xmlns:mc="http://schemas.openxmlformats.org/markup-compatibility/2006">
                <mc:Choice xmlns:v="urn:schemas-microsoft-com:vml" Requires="v">
                  <p:oleObj spid="_x0000_s7475" name="Equation" r:id="rId25" imgW="139680" imgH="203040" progId="Equation.3">
                    <p:embed/>
                  </p:oleObj>
                </mc:Choice>
                <mc:Fallback>
                  <p:oleObj name="Equation" r:id="rId25" imgW="139680" imgH="203040" progId="Equation.3">
                    <p:embed/>
                    <p:pic>
                      <p:nvPicPr>
                        <p:cNvPr id="0" name=""/>
                        <p:cNvPicPr>
                          <a:picLocks noChangeAspect="1" noChangeArrowheads="1"/>
                        </p:cNvPicPr>
                        <p:nvPr/>
                      </p:nvPicPr>
                      <p:blipFill>
                        <a:blip r:embed="rId26">
                          <a:lum contrast="100000"/>
                          <a:extLst>
                            <a:ext uri="{28A0092B-C50C-407E-A947-70E740481C1C}">
                              <a14:useLocalDpi xmlns:a14="http://schemas.microsoft.com/office/drawing/2010/main" val="0"/>
                            </a:ext>
                          </a:extLst>
                        </a:blip>
                        <a:srcRect/>
                        <a:stretch>
                          <a:fillRect/>
                        </a:stretch>
                      </p:blipFill>
                      <p:spPr bwMode="auto">
                        <a:xfrm>
                          <a:off x="4608" y="240"/>
                          <a:ext cx="264" cy="3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9908" name="Line 36"/>
            <p:cNvSpPr>
              <a:spLocks noChangeShapeType="1"/>
            </p:cNvSpPr>
            <p:nvPr/>
          </p:nvSpPr>
          <p:spPr bwMode="auto">
            <a:xfrm>
              <a:off x="4224" y="864"/>
              <a:ext cx="624"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9909" name="Text Box 37"/>
            <p:cNvSpPr txBox="1">
              <a:spLocks noChangeArrowheads="1"/>
            </p:cNvSpPr>
            <p:nvPr/>
          </p:nvSpPr>
          <p:spPr bwMode="auto">
            <a:xfrm>
              <a:off x="4454" y="826"/>
              <a:ext cx="220" cy="308"/>
            </a:xfrm>
            <a:prstGeom prst="rect">
              <a:avLst/>
            </a:prstGeom>
            <a:noFill/>
            <a:ln>
              <a:noFill/>
            </a:ln>
            <a:effectLst/>
            <a:extLst>
              <a:ext uri="{909E8E84-426E-40DD-AFC4-6F175D3DCCD1}">
                <a14:hiddenFill xmlns:a14="http://schemas.microsoft.com/office/drawing/2010/main">
                  <a:solidFill>
                    <a:srgbClr val="FFFFC7"/>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altLang="zh-CN" i="1"/>
                <a:t>a</a:t>
              </a:r>
            </a:p>
          </p:txBody>
        </p:sp>
      </p:grpSp>
      <p:graphicFrame>
        <p:nvGraphicFramePr>
          <p:cNvPr id="79911" name="Object 39"/>
          <p:cNvGraphicFramePr>
            <a:graphicFrameLocks noChangeAspect="1"/>
          </p:cNvGraphicFramePr>
          <p:nvPr>
            <p:extLst>
              <p:ext uri="{D42A27DB-BD31-4B8C-83A1-F6EECF244321}">
                <p14:modId xmlns:p14="http://schemas.microsoft.com/office/powerpoint/2010/main" val="2748806905"/>
              </p:ext>
            </p:extLst>
          </p:nvPr>
        </p:nvGraphicFramePr>
        <p:xfrm>
          <a:off x="1905000" y="3352801"/>
          <a:ext cx="1317889" cy="972385"/>
        </p:xfrm>
        <a:graphic>
          <a:graphicData uri="http://schemas.openxmlformats.org/presentationml/2006/ole">
            <mc:AlternateContent xmlns:mc="http://schemas.openxmlformats.org/markup-compatibility/2006">
              <mc:Choice xmlns:v="urn:schemas-microsoft-com:vml" Requires="v">
                <p:oleObj spid="_x0000_s7476" name="Equation" r:id="rId27" imgW="533160" imgH="393480" progId="Equation.3">
                  <p:embed/>
                </p:oleObj>
              </mc:Choice>
              <mc:Fallback>
                <p:oleObj name="Equation" r:id="rId27" imgW="533160" imgH="393480" progId="Equation.3">
                  <p:embed/>
                  <p:pic>
                    <p:nvPicPr>
                      <p:cNvPr id="0" name=""/>
                      <p:cNvPicPr>
                        <a:picLocks noChangeAspect="1" noChangeArrowheads="1"/>
                      </p:cNvPicPr>
                      <p:nvPr/>
                    </p:nvPicPr>
                    <p:blipFill>
                      <a:blip r:embed="rId28">
                        <a:lum contrast="100000"/>
                        <a:extLst>
                          <a:ext uri="{28A0092B-C50C-407E-A947-70E740481C1C}">
                            <a14:useLocalDpi xmlns:a14="http://schemas.microsoft.com/office/drawing/2010/main" val="0"/>
                          </a:ext>
                        </a:extLst>
                      </a:blip>
                      <a:srcRect/>
                      <a:stretch>
                        <a:fillRect/>
                      </a:stretch>
                    </p:blipFill>
                    <p:spPr bwMode="auto">
                      <a:xfrm>
                        <a:off x="1905000" y="3352801"/>
                        <a:ext cx="1317889" cy="972385"/>
                      </a:xfrm>
                      <a:prstGeom prst="rect">
                        <a:avLst/>
                      </a:prstGeom>
                      <a:noFill/>
                      <a:ln>
                        <a:noFill/>
                      </a:ln>
                      <a:effectLst/>
                      <a:extLst/>
                    </p:spPr>
                  </p:pic>
                </p:oleObj>
              </mc:Fallback>
            </mc:AlternateContent>
          </a:graphicData>
        </a:graphic>
      </p:graphicFrame>
      <p:graphicFrame>
        <p:nvGraphicFramePr>
          <p:cNvPr id="79912" name="Object 40"/>
          <p:cNvGraphicFramePr>
            <a:graphicFrameLocks noChangeAspect="1"/>
          </p:cNvGraphicFramePr>
          <p:nvPr>
            <p:extLst>
              <p:ext uri="{D42A27DB-BD31-4B8C-83A1-F6EECF244321}">
                <p14:modId xmlns:p14="http://schemas.microsoft.com/office/powerpoint/2010/main" val="3815534892"/>
              </p:ext>
            </p:extLst>
          </p:nvPr>
        </p:nvGraphicFramePr>
        <p:xfrm>
          <a:off x="3505200" y="3352801"/>
          <a:ext cx="1067922" cy="972386"/>
        </p:xfrm>
        <a:graphic>
          <a:graphicData uri="http://schemas.openxmlformats.org/presentationml/2006/ole">
            <mc:AlternateContent xmlns:mc="http://schemas.openxmlformats.org/markup-compatibility/2006">
              <mc:Choice xmlns:v="urn:schemas-microsoft-com:vml" Requires="v">
                <p:oleObj spid="_x0000_s7477" name="Equation" r:id="rId29" imgW="431640" imgH="393480" progId="Equation.3">
                  <p:embed/>
                </p:oleObj>
              </mc:Choice>
              <mc:Fallback>
                <p:oleObj name="Equation" r:id="rId29" imgW="431640" imgH="393480" progId="Equation.3">
                  <p:embed/>
                  <p:pic>
                    <p:nvPicPr>
                      <p:cNvPr id="0" name=""/>
                      <p:cNvPicPr>
                        <a:picLocks noChangeAspect="1" noChangeArrowheads="1"/>
                      </p:cNvPicPr>
                      <p:nvPr/>
                    </p:nvPicPr>
                    <p:blipFill>
                      <a:blip r:embed="rId30">
                        <a:lum contrast="100000"/>
                        <a:extLst>
                          <a:ext uri="{28A0092B-C50C-407E-A947-70E740481C1C}">
                            <a14:useLocalDpi xmlns:a14="http://schemas.microsoft.com/office/drawing/2010/main" val="0"/>
                          </a:ext>
                        </a:extLst>
                      </a:blip>
                      <a:srcRect/>
                      <a:stretch>
                        <a:fillRect/>
                      </a:stretch>
                    </p:blipFill>
                    <p:spPr bwMode="auto">
                      <a:xfrm>
                        <a:off x="3505200" y="3352801"/>
                        <a:ext cx="1067922" cy="972386"/>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12013671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 again in the gravitational field</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dirty="0" smtClean="0"/>
                  <a:t>In this case, we have a 3D motion, such as in a projectile. </a:t>
                </a:r>
              </a:p>
              <a:p>
                <a:r>
                  <a:rPr lang="en-US" dirty="0" smtClean="0"/>
                  <a:t>However, the force is always in the z-direction</a:t>
                </a:r>
              </a:p>
              <a:p>
                <a:pPr marL="0" indent="0">
                  <a:buNone/>
                </a:pPr>
                <a:r>
                  <a:rPr lang="en-US" dirty="0"/>
                  <a:t> </a:t>
                </a:r>
                <a:r>
                  <a:rPr lang="en-US" dirty="0" smtClean="0"/>
                  <a:t>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a:rPr>
                          <m:t>𝐹</m:t>
                        </m:r>
                      </m:e>
                      <m:sub>
                        <m:r>
                          <a:rPr lang="en-US" b="0" i="1" smtClean="0">
                            <a:latin typeface="Cambria Math"/>
                          </a:rPr>
                          <m:t>𝑧</m:t>
                        </m:r>
                      </m:sub>
                    </m:sSub>
                    <m:r>
                      <a:rPr lang="en-US" b="0" i="1" smtClean="0">
                        <a:latin typeface="Cambria Math"/>
                      </a:rPr>
                      <m:t>𝑑𝑧</m:t>
                    </m:r>
                    <m:r>
                      <a:rPr lang="en-US" b="0" i="1" smtClean="0">
                        <a:latin typeface="Cambria Math"/>
                      </a:rPr>
                      <m:t>=−</m:t>
                    </m:r>
                    <m:r>
                      <a:rPr lang="en-US" b="0" i="1" smtClean="0">
                        <a:latin typeface="Cambria Math"/>
                      </a:rPr>
                      <m:t>𝑚𝑔𝑑𝑧</m:t>
                    </m:r>
                  </m:oMath>
                </a14:m>
                <a:endParaRPr lang="en-US" dirty="0"/>
              </a:p>
              <a:p>
                <a:r>
                  <a:rPr lang="en-US" dirty="0" smtClean="0"/>
                  <a:t>Thus the change of the kinetic energy in 3D is </a:t>
                </a:r>
              </a:p>
              <a:p>
                <a:pPr marL="0" indent="0">
                  <a:buNone/>
                </a:pPr>
                <a:r>
                  <a:rPr lang="en-US" dirty="0"/>
                  <a:t> </a:t>
                </a:r>
                <a:r>
                  <a:rPr lang="en-US" dirty="0" smtClean="0"/>
                  <a:t>            </a:t>
                </a:r>
                <a14:m>
                  <m:oMath xmlns:m="http://schemas.openxmlformats.org/officeDocument/2006/math">
                    <m:r>
                      <m:rPr>
                        <m:sty m:val="p"/>
                      </m:rPr>
                      <a:rPr lang="en-US" b="0" i="0" smtClean="0">
                        <a:latin typeface="Cambria Math" panose="02040503050406030204" pitchFamily="18" charset="0"/>
                      </a:rPr>
                      <m:t>Δ</m:t>
                    </m:r>
                    <m:r>
                      <a:rPr lang="en-US" b="0" i="1" smtClean="0">
                        <a:latin typeface="Cambria Math" panose="02040503050406030204" pitchFamily="18" charset="0"/>
                      </a:rPr>
                      <m:t>𝑇</m:t>
                    </m:r>
                    <m:r>
                      <a:rPr lang="en-US" b="0" i="1" smtClean="0">
                        <a:latin typeface="Cambria Math" panose="02040503050406030204" pitchFamily="18" charset="0"/>
                      </a:rPr>
                      <m:t>=−</m:t>
                    </m:r>
                    <m:r>
                      <a:rPr lang="en-US" b="0" i="1" smtClean="0">
                        <a:latin typeface="Cambria Math" panose="02040503050406030204" pitchFamily="18" charset="0"/>
                      </a:rPr>
                      <m:t>𝑚𝑔</m:t>
                    </m:r>
                    <m:r>
                      <a:rPr lang="en-US" b="0" i="1" smtClean="0">
                        <a:latin typeface="Cambria Math" panose="02040503050406030204" pitchFamily="18" charset="0"/>
                      </a:rPr>
                      <m:t>∫</m:t>
                    </m:r>
                    <m:r>
                      <a:rPr lang="en-US" b="0" i="1" smtClean="0">
                        <a:latin typeface="Cambria Math" panose="02040503050406030204" pitchFamily="18" charset="0"/>
                      </a:rPr>
                      <m:t>𝑑𝑧</m:t>
                    </m:r>
                    <m:r>
                      <a:rPr lang="en-US" b="0" i="1" smtClean="0">
                        <a:latin typeface="Cambria Math" panose="02040503050406030204" pitchFamily="18" charset="0"/>
                      </a:rPr>
                      <m:t>=−</m:t>
                    </m:r>
                    <m:r>
                      <a:rPr lang="en-US" b="0" i="1" smtClean="0">
                        <a:latin typeface="Cambria Math" panose="02040503050406030204" pitchFamily="18" charset="0"/>
                      </a:rPr>
                      <m:t>𝑚𝑔</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h</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h</m:t>
                            </m:r>
                          </m:e>
                          <m:sub>
                            <m:r>
                              <a:rPr lang="en-US" b="0" i="1" smtClean="0">
                                <a:latin typeface="Cambria Math" panose="02040503050406030204" pitchFamily="18" charset="0"/>
                              </a:rPr>
                              <m:t>1</m:t>
                            </m:r>
                          </m:sub>
                        </m:sSub>
                      </m:e>
                    </m:d>
                  </m:oMath>
                </a14:m>
                <a:endParaRPr lang="en-US" b="0" dirty="0" smtClean="0"/>
              </a:p>
              <a:p>
                <a:pPr marL="0" indent="0">
                  <a:buNone/>
                </a:pPr>
                <a:r>
                  <a:rPr lang="en-US" dirty="0" smtClean="0"/>
                  <a:t>The change of kinetic energy has to do with only the height of an object, has nothing to do with the horizontal coordinates. </a:t>
                </a:r>
                <a:endParaRPr lang="en-US" dirty="0"/>
              </a:p>
              <a:p>
                <a:endParaRPr lang="en-US"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546" t="-2241" r="-464" b="-420"/>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30669615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work with a changing force: energy conservation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28650" y="1825624"/>
                <a:ext cx="7886700" cy="4834820"/>
              </a:xfrm>
            </p:spPr>
            <p:txBody>
              <a:bodyPr>
                <a:normAutofit/>
              </a:bodyPr>
              <a:lstStyle/>
              <a:p>
                <a:r>
                  <a:rPr lang="en-US" dirty="0" smtClean="0"/>
                  <a:t>Consider the 1D spring, </a:t>
                </a:r>
                <a14:m>
                  <m:oMath xmlns:m="http://schemas.openxmlformats.org/officeDocument/2006/math">
                    <m:r>
                      <a:rPr lang="en-US" b="0" i="1" smtClean="0">
                        <a:latin typeface="Cambria Math"/>
                      </a:rPr>
                      <m:t>𝐹</m:t>
                    </m:r>
                    <m:r>
                      <a:rPr lang="en-US" b="0" i="1" smtClean="0">
                        <a:latin typeface="Cambria Math"/>
                      </a:rPr>
                      <m:t>=−</m:t>
                    </m:r>
                    <m:r>
                      <a:rPr lang="en-US" b="0" i="1" smtClean="0">
                        <a:latin typeface="Cambria Math"/>
                      </a:rPr>
                      <m:t>𝑘𝑥</m:t>
                    </m:r>
                  </m:oMath>
                </a14:m>
                <a:r>
                  <a:rPr lang="en-US" dirty="0" smtClean="0"/>
                  <a:t>, </a:t>
                </a:r>
              </a:p>
              <a:p>
                <a:r>
                  <a:rPr lang="en-US" dirty="0" smtClean="0"/>
                  <a:t>The work in this case is </a:t>
                </a:r>
              </a:p>
              <a:p>
                <a:pPr marL="0" indent="0">
                  <a:buNone/>
                </a:pPr>
                <a:r>
                  <a:rPr lang="en-US" dirty="0"/>
                  <a:t> </a:t>
                </a:r>
                <a:r>
                  <a:rPr lang="en-US" dirty="0" smtClean="0"/>
                  <a:t>  </a:t>
                </a:r>
                <a14:m>
                  <m:oMath xmlns:m="http://schemas.openxmlformats.org/officeDocument/2006/math">
                    <m:r>
                      <a:rPr lang="en-US" b="0" i="1" smtClean="0">
                        <a:latin typeface="Cambria Math" panose="02040503050406030204" pitchFamily="18" charset="0"/>
                      </a:rPr>
                      <m:t>𝑊</m:t>
                    </m:r>
                    <m:r>
                      <a:rPr lang="en-US" b="0" i="1" smtClean="0">
                        <a:latin typeface="Cambria Math" panose="02040503050406030204" pitchFamily="18" charset="0"/>
                      </a:rPr>
                      <m:t>=∫</m:t>
                    </m:r>
                    <m:r>
                      <a:rPr lang="en-US" b="0" i="1" smtClean="0">
                        <a:latin typeface="Cambria Math" panose="02040503050406030204" pitchFamily="18" charset="0"/>
                      </a:rPr>
                      <m:t>𝐹𝑑𝑥</m:t>
                    </m:r>
                    <m:r>
                      <a:rPr lang="en-US" b="0" i="1" smtClean="0">
                        <a:latin typeface="Cambria Math" panose="02040503050406030204" pitchFamily="18" charset="0"/>
                      </a:rPr>
                      <m:t>=−</m:t>
                    </m:r>
                    <m:r>
                      <a:rPr lang="en-US" b="0" i="1" smtClean="0">
                        <a:latin typeface="Cambria Math" panose="02040503050406030204" pitchFamily="18" charset="0"/>
                      </a:rPr>
                      <m:t>𝑘</m:t>
                    </m:r>
                    <m:r>
                      <a:rPr lang="en-US" b="0" i="1" smtClean="0">
                        <a:latin typeface="Cambria Math" panose="02040503050406030204" pitchFamily="18" charset="0"/>
                      </a:rPr>
                      <m:t>∫</m:t>
                    </m:r>
                    <m:r>
                      <a:rPr lang="en-US" b="0" i="1" smtClean="0">
                        <a:latin typeface="Cambria Math" panose="02040503050406030204" pitchFamily="18" charset="0"/>
                      </a:rPr>
                      <m:t>𝑥𝑑𝑥</m:t>
                    </m:r>
                    <m:r>
                      <a:rPr lang="en-US" b="0" i="1" smtClean="0">
                        <a:latin typeface="Cambria Math" panose="02040503050406030204" pitchFamily="18" charset="0"/>
                      </a:rPr>
                      <m:t> =−</m:t>
                    </m:r>
                    <m:f>
                      <m:fPr>
                        <m:ctrlPr>
                          <a:rPr lang="en-US" b="0" i="1" smtClean="0">
                            <a:latin typeface="Cambria Math" panose="02040503050406030204" pitchFamily="18" charset="0"/>
                          </a:rPr>
                        </m:ctrlPr>
                      </m:fPr>
                      <m:num>
                        <m:r>
                          <a:rPr lang="en-US" b="0" i="1" smtClean="0">
                            <a:latin typeface="Cambria Math" panose="02040503050406030204" pitchFamily="18" charset="0"/>
                          </a:rPr>
                          <m:t>𝑘</m:t>
                        </m:r>
                      </m:num>
                      <m:den>
                        <m:r>
                          <a:rPr lang="en-US" b="0" i="1" smtClean="0">
                            <a:latin typeface="Cambria Math" panose="02040503050406030204" pitchFamily="18" charset="0"/>
                          </a:rPr>
                          <m:t>2</m:t>
                        </m:r>
                      </m:den>
                    </m:f>
                    <m:d>
                      <m:dPr>
                        <m:ctrlPr>
                          <a:rPr lang="en-US" b="0" i="1" smtClean="0">
                            <a:latin typeface="Cambria Math" panose="02040503050406030204" pitchFamily="18" charset="0"/>
                          </a:rPr>
                        </m:ctrlPr>
                      </m:dPr>
                      <m:e>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𝑥</m:t>
                            </m:r>
                          </m:e>
                          <m:sub>
                            <m:r>
                              <a:rPr lang="en-US" b="0" i="1" smtClean="0">
                                <a:latin typeface="Cambria Math" panose="02040503050406030204" pitchFamily="18" charset="0"/>
                              </a:rPr>
                              <m:t>2</m:t>
                            </m:r>
                          </m:sub>
                          <m:sup>
                            <m:r>
                              <a:rPr lang="en-US" b="0" i="1" smtClean="0">
                                <a:latin typeface="Cambria Math" panose="02040503050406030204" pitchFamily="18" charset="0"/>
                              </a:rPr>
                              <m:t>2</m:t>
                            </m:r>
                          </m:sup>
                        </m:sSubSup>
                        <m:r>
                          <a:rPr lang="en-US" b="0" i="1" smtClean="0">
                            <a:latin typeface="Cambria Math" panose="02040503050406030204" pitchFamily="18" charset="0"/>
                          </a:rPr>
                          <m:t>−</m:t>
                        </m:r>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𝑥</m:t>
                            </m:r>
                          </m:e>
                          <m:sub>
                            <m:r>
                              <a:rPr lang="en-US" b="0" i="1" smtClean="0">
                                <a:latin typeface="Cambria Math" panose="02040503050406030204" pitchFamily="18" charset="0"/>
                              </a:rPr>
                              <m:t>1</m:t>
                            </m:r>
                          </m:sub>
                          <m:sup>
                            <m:r>
                              <a:rPr lang="en-US" b="0" i="1" smtClean="0">
                                <a:latin typeface="Cambria Math" panose="02040503050406030204" pitchFamily="18" charset="0"/>
                              </a:rPr>
                              <m:t>2</m:t>
                            </m:r>
                          </m:sup>
                        </m:sSubSup>
                      </m:e>
                    </m:d>
                  </m:oMath>
                </a14:m>
                <a:endParaRPr lang="en-US" b="0" dirty="0" smtClean="0"/>
              </a:p>
              <a:p>
                <a:r>
                  <a:rPr lang="en-US" dirty="0" smtClean="0"/>
                  <a:t>Since this is the change of kinetic energy </a:t>
                </a:r>
                <a14:m>
                  <m:oMath xmlns:m="http://schemas.openxmlformats.org/officeDocument/2006/math">
                    <m:r>
                      <a:rPr lang="en-US" i="1" dirty="0" smtClean="0">
                        <a:latin typeface="Cambria Math"/>
                      </a:rPr>
                      <m:t>𝑇</m:t>
                    </m:r>
                    <m:r>
                      <a:rPr lang="en-US" i="1" baseline="-25000" dirty="0" smtClean="0">
                        <a:latin typeface="Cambria Math"/>
                      </a:rPr>
                      <m:t>2</m:t>
                    </m:r>
                    <m:r>
                      <a:rPr lang="en-US" i="1" dirty="0" smtClean="0">
                        <a:latin typeface="Cambria Math"/>
                      </a:rPr>
                      <m:t> – </m:t>
                    </m:r>
                    <m:r>
                      <a:rPr lang="en-US" i="1" dirty="0" smtClean="0">
                        <a:latin typeface="Cambria Math"/>
                      </a:rPr>
                      <m:t>𝑇</m:t>
                    </m:r>
                    <m:r>
                      <a:rPr lang="en-US" i="1" baseline="-25000" dirty="0" smtClean="0">
                        <a:latin typeface="Cambria Math"/>
                      </a:rPr>
                      <m:t>1</m:t>
                    </m:r>
                  </m:oMath>
                </a14:m>
                <a:endParaRPr lang="en-US" baseline="-25000" dirty="0" smtClean="0"/>
              </a:p>
              <a:p>
                <a:r>
                  <a:rPr lang="en-US" dirty="0" smtClean="0"/>
                  <a:t>Thus we have the conservation law, </a:t>
                </a:r>
                <a:r>
                  <a:rPr lang="en-US" dirty="0"/>
                  <a:t> </a:t>
                </a:r>
                <a:endParaRPr lang="en-US" dirty="0" smtClean="0"/>
              </a:p>
              <a:p>
                <a:pPr marL="0" indent="0">
                  <a:buNone/>
                </a:pPr>
                <a:r>
                  <a:rPr lang="en-US" dirty="0" smtClean="0"/>
                  <a:t>      </a:t>
                </a:r>
                <a14:m>
                  <m:oMath xmlns:m="http://schemas.openxmlformats.org/officeDocument/2006/math">
                    <m:r>
                      <a:rPr lang="en-US" b="0" i="1" smtClean="0">
                        <a:latin typeface="Cambria Math"/>
                      </a:rPr>
                      <m:t>𝑇</m:t>
                    </m:r>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1</m:t>
                        </m:r>
                      </m:num>
                      <m:den>
                        <m:r>
                          <a:rPr lang="en-US" b="0" i="1" smtClean="0">
                            <a:latin typeface="Cambria Math"/>
                          </a:rPr>
                          <m:t>2</m:t>
                        </m:r>
                      </m:den>
                    </m:f>
                    <m:r>
                      <a:rPr lang="en-US" b="0" i="1" smtClean="0">
                        <a:latin typeface="Cambria Math"/>
                      </a:rPr>
                      <m:t>𝑘</m:t>
                    </m:r>
                    <m:sSup>
                      <m:sSupPr>
                        <m:ctrlPr>
                          <a:rPr lang="en-US" b="0" i="1" smtClean="0">
                            <a:latin typeface="Cambria Math" panose="02040503050406030204" pitchFamily="18" charset="0"/>
                          </a:rPr>
                        </m:ctrlPr>
                      </m:sSupPr>
                      <m:e>
                        <m:r>
                          <a:rPr lang="en-US" b="0" i="1" smtClean="0">
                            <a:latin typeface="Cambria Math"/>
                          </a:rPr>
                          <m:t>𝑥</m:t>
                        </m:r>
                      </m:e>
                      <m:sup>
                        <m:r>
                          <a:rPr lang="en-US" b="0" i="1" smtClean="0">
                            <a:latin typeface="Cambria Math"/>
                          </a:rPr>
                          <m:t>2</m:t>
                        </m:r>
                      </m:sup>
                    </m:sSup>
                    <m:r>
                      <a:rPr lang="en-US" b="0" i="1" smtClean="0">
                        <a:latin typeface="Cambria Math"/>
                      </a:rPr>
                      <m:t>=</m:t>
                    </m:r>
                    <m:r>
                      <a:rPr lang="en-US" b="0" i="1" smtClean="0">
                        <a:latin typeface="Cambria Math"/>
                      </a:rPr>
                      <m:t>𝑐𝑜𝑛𝑠𝑡𝑎𝑛𝑡</m:t>
                    </m:r>
                  </m:oMath>
                </a14:m>
                <a:endParaRPr lang="en-US" dirty="0" smtClean="0"/>
              </a:p>
              <a:p>
                <a:pPr marL="0" indent="0">
                  <a:buNone/>
                </a:pPr>
                <a:r>
                  <a:rPr lang="en-US" dirty="0" smtClean="0"/>
                  <a:t>here </a:t>
                </a:r>
                <a14:m>
                  <m:oMath xmlns:m="http://schemas.openxmlformats.org/officeDocument/2006/math">
                    <m:f>
                      <m:fPr>
                        <m:ctrlPr>
                          <a:rPr lang="en-US" b="0" i="1" smtClean="0">
                            <a:latin typeface="Cambria Math" panose="02040503050406030204" pitchFamily="18" charset="0"/>
                          </a:rPr>
                        </m:ctrlPr>
                      </m:fPr>
                      <m:num>
                        <m:r>
                          <a:rPr lang="en-US" b="0" i="1" smtClean="0">
                            <a:latin typeface="Cambria Math"/>
                          </a:rPr>
                          <m:t>1</m:t>
                        </m:r>
                      </m:num>
                      <m:den>
                        <m:r>
                          <a:rPr lang="en-US" b="0" i="1" smtClean="0">
                            <a:latin typeface="Cambria Math"/>
                          </a:rPr>
                          <m:t>2</m:t>
                        </m:r>
                      </m:den>
                    </m:f>
                    <m:r>
                      <a:rPr lang="en-US" b="0" i="1" smtClean="0">
                        <a:latin typeface="Cambria Math"/>
                      </a:rPr>
                      <m:t>𝑘</m:t>
                    </m:r>
                    <m:sSup>
                      <m:sSupPr>
                        <m:ctrlPr>
                          <a:rPr lang="en-US" b="0" i="1" smtClean="0">
                            <a:latin typeface="Cambria Math" panose="02040503050406030204" pitchFamily="18" charset="0"/>
                          </a:rPr>
                        </m:ctrlPr>
                      </m:sSupPr>
                      <m:e>
                        <m:r>
                          <a:rPr lang="en-US" b="0" i="1" smtClean="0">
                            <a:latin typeface="Cambria Math"/>
                          </a:rPr>
                          <m:t>𝑥</m:t>
                        </m:r>
                      </m:e>
                      <m:sup>
                        <m:r>
                          <a:rPr lang="en-US" b="0" i="1" smtClean="0">
                            <a:latin typeface="Cambria Math"/>
                          </a:rPr>
                          <m:t>2</m:t>
                        </m:r>
                      </m:sup>
                    </m:sSup>
                  </m:oMath>
                </a14:m>
                <a:r>
                  <a:rPr lang="en-US" dirty="0" smtClean="0"/>
                  <a:t> is interpreted as the </a:t>
                </a:r>
                <a:r>
                  <a:rPr lang="en-US" dirty="0" smtClean="0">
                    <a:solidFill>
                      <a:srgbClr val="FF0000"/>
                    </a:solidFill>
                  </a:rPr>
                  <a:t>potential energy of the spring</a:t>
                </a:r>
                <a:r>
                  <a:rPr lang="en-US" dirty="0" smtClean="0"/>
                  <a:t>. </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28650" y="1825624"/>
                <a:ext cx="7886700" cy="4834820"/>
              </a:xfrm>
              <a:blipFill rotWithShape="1">
                <a:blip r:embed="rId2"/>
                <a:stretch>
                  <a:fillRect l="-1546" t="-2015"/>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6829064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complicated example, in a gravitational case</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04259" y="1825625"/>
                <a:ext cx="8274128" cy="4351338"/>
              </a:xfrm>
            </p:spPr>
            <p:txBody>
              <a:bodyPr>
                <a:normAutofit/>
              </a:bodyPr>
              <a:lstStyle/>
              <a:p>
                <a:r>
                  <a:rPr lang="en-US" dirty="0" smtClean="0"/>
                  <a:t>This is more complicated because of the 3D situation. </a:t>
                </a:r>
              </a:p>
              <a:p>
                <a:r>
                  <a:rPr lang="en-US" dirty="0" smtClean="0"/>
                  <a:t>Consider that an object is falling directly along the radius vector </a:t>
                </a:r>
              </a:p>
              <a:p>
                <a:pPr marL="0" indent="0">
                  <a:buNone/>
                </a:pPr>
                <a:r>
                  <a:rPr lang="en-US" dirty="0"/>
                  <a:t> </a:t>
                </a:r>
                <a:r>
                  <a:rPr lang="en-US" dirty="0" smtClean="0"/>
                  <a:t>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a:rPr>
                          <m:t>𝑇</m:t>
                        </m:r>
                      </m:e>
                      <m:sub>
                        <m:r>
                          <a:rPr lang="en-US" b="0" i="1" smtClean="0">
                            <a:latin typeface="Cambria Math"/>
                          </a:rPr>
                          <m:t>2</m:t>
                        </m:r>
                      </m:sub>
                    </m:sSub>
                    <m:r>
                      <a:rPr lang="en-US" b="0" i="1" smtClean="0">
                        <a:latin typeface="Cambria Math"/>
                      </a:rPr>
                      <m:t>−</m:t>
                    </m:r>
                    <m:sSub>
                      <m:sSubPr>
                        <m:ctrlPr>
                          <a:rPr lang="en-US" b="0" i="1" smtClean="0">
                            <a:latin typeface="Cambria Math" panose="02040503050406030204" pitchFamily="18" charset="0"/>
                          </a:rPr>
                        </m:ctrlPr>
                      </m:sSubPr>
                      <m:e>
                        <m:r>
                          <a:rPr lang="en-US" b="0" i="1" smtClean="0">
                            <a:latin typeface="Cambria Math"/>
                          </a:rPr>
                          <m:t>𝑇</m:t>
                        </m:r>
                      </m:e>
                      <m:sub>
                        <m:r>
                          <a:rPr lang="en-US" b="0" i="1" smtClean="0">
                            <a:latin typeface="Cambria Math"/>
                          </a:rPr>
                          <m:t>1</m:t>
                        </m:r>
                      </m:sub>
                    </m:sSub>
                    <m:r>
                      <a:rPr lang="en-US" b="0" i="1" smtClean="0">
                        <a:latin typeface="Cambria Math"/>
                      </a:rPr>
                      <m:t>=−</m:t>
                    </m:r>
                    <m:nary>
                      <m:naryPr>
                        <m:ctrlPr>
                          <a:rPr lang="en-US" b="0" i="1" smtClean="0">
                            <a:latin typeface="Cambria Math" panose="02040503050406030204" pitchFamily="18" charset="0"/>
                          </a:rPr>
                        </m:ctrlPr>
                      </m:naryPr>
                      <m:sub>
                        <m:r>
                          <a:rPr lang="en-US" b="0" i="1" smtClean="0">
                            <a:latin typeface="Cambria Math"/>
                          </a:rPr>
                          <m:t>1</m:t>
                        </m:r>
                      </m:sub>
                      <m:sup>
                        <m:r>
                          <a:rPr lang="en-US" b="0" i="1" smtClean="0">
                            <a:latin typeface="Cambria Math"/>
                          </a:rPr>
                          <m:t>2</m:t>
                        </m:r>
                      </m:sup>
                      <m:e>
                        <m:r>
                          <a:rPr lang="en-US" b="0" i="1" smtClean="0">
                            <a:latin typeface="Cambria Math"/>
                          </a:rPr>
                          <m:t>𝐺𝑀𝑚</m:t>
                        </m:r>
                        <m:f>
                          <m:fPr>
                            <m:ctrlPr>
                              <a:rPr lang="en-US" b="0" i="1" smtClean="0">
                                <a:latin typeface="Cambria Math" panose="02040503050406030204" pitchFamily="18" charset="0"/>
                              </a:rPr>
                            </m:ctrlPr>
                          </m:fPr>
                          <m:num>
                            <m:r>
                              <a:rPr lang="en-US" b="0" i="1" smtClean="0">
                                <a:latin typeface="Cambria Math"/>
                              </a:rPr>
                              <m:t>𝑑𝑟</m:t>
                            </m:r>
                          </m:num>
                          <m:den>
                            <m:sSup>
                              <m:sSupPr>
                                <m:ctrlPr>
                                  <a:rPr lang="en-US" b="0" i="1" smtClean="0">
                                    <a:latin typeface="Cambria Math" panose="02040503050406030204" pitchFamily="18" charset="0"/>
                                  </a:rPr>
                                </m:ctrlPr>
                              </m:sSupPr>
                              <m:e>
                                <m:r>
                                  <a:rPr lang="en-US" b="0" i="1" smtClean="0">
                                    <a:latin typeface="Cambria Math"/>
                                  </a:rPr>
                                  <m:t>𝑟</m:t>
                                </m:r>
                              </m:e>
                              <m:sup>
                                <m:r>
                                  <a:rPr lang="en-US" b="0" i="1" smtClean="0">
                                    <a:latin typeface="Cambria Math"/>
                                  </a:rPr>
                                  <m:t>2</m:t>
                                </m:r>
                              </m:sup>
                            </m:sSup>
                          </m:den>
                        </m:f>
                      </m:e>
                    </m:nary>
                    <m:r>
                      <a:rPr lang="en-US" b="0" i="1" smtClean="0">
                        <a:latin typeface="Cambria Math"/>
                      </a:rPr>
                      <m:t>=</m:t>
                    </m:r>
                    <m:r>
                      <a:rPr lang="en-US" b="0" i="1" smtClean="0">
                        <a:latin typeface="Cambria Math"/>
                      </a:rPr>
                      <m:t>𝐺𝑀𝑚</m:t>
                    </m:r>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1</m:t>
                        </m:r>
                      </m:num>
                      <m:den>
                        <m:sSub>
                          <m:sSubPr>
                            <m:ctrlPr>
                              <a:rPr lang="en-US" b="0" i="1" smtClean="0">
                                <a:latin typeface="Cambria Math" panose="02040503050406030204" pitchFamily="18" charset="0"/>
                              </a:rPr>
                            </m:ctrlPr>
                          </m:sSubPr>
                          <m:e>
                            <m:r>
                              <a:rPr lang="en-US" b="0" i="1" smtClean="0">
                                <a:latin typeface="Cambria Math"/>
                              </a:rPr>
                              <m:t>𝑟</m:t>
                            </m:r>
                          </m:e>
                          <m:sub>
                            <m:r>
                              <a:rPr lang="en-US" b="0" i="1" smtClean="0">
                                <a:latin typeface="Cambria Math"/>
                              </a:rPr>
                              <m:t>2</m:t>
                            </m:r>
                          </m:sub>
                        </m:sSub>
                      </m:den>
                    </m:f>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1</m:t>
                        </m:r>
                      </m:num>
                      <m:den>
                        <m:sSub>
                          <m:sSubPr>
                            <m:ctrlPr>
                              <a:rPr lang="en-US" b="0" i="1" smtClean="0">
                                <a:latin typeface="Cambria Math" panose="02040503050406030204" pitchFamily="18" charset="0"/>
                              </a:rPr>
                            </m:ctrlPr>
                          </m:sSubPr>
                          <m:e>
                            <m:r>
                              <a:rPr lang="en-US" b="0" i="1" smtClean="0">
                                <a:latin typeface="Cambria Math"/>
                              </a:rPr>
                              <m:t>𝑟</m:t>
                            </m:r>
                          </m:e>
                          <m:sub>
                            <m:r>
                              <a:rPr lang="en-US" b="0" i="1" smtClean="0">
                                <a:latin typeface="Cambria Math"/>
                              </a:rPr>
                              <m:t>1</m:t>
                            </m:r>
                          </m:sub>
                        </m:sSub>
                      </m:den>
                    </m:f>
                    <m:r>
                      <a:rPr lang="en-US" b="0" i="1" smtClean="0">
                        <a:latin typeface="Cambria Math"/>
                      </a:rPr>
                      <m:t>)</m:t>
                    </m:r>
                  </m:oMath>
                </a14:m>
                <a:endParaRPr lang="en-US" dirty="0" smtClean="0"/>
              </a:p>
              <a:p>
                <a:r>
                  <a:rPr lang="en-US" dirty="0" smtClean="0"/>
                  <a:t>Thus we have the following energy conservation</a:t>
                </a:r>
              </a:p>
              <a:p>
                <a:pPr marL="0" indent="0">
                  <a:buNone/>
                </a:pPr>
                <a:r>
                  <a:rPr lang="en-US" dirty="0"/>
                  <a:t> </a:t>
                </a:r>
                <a:r>
                  <a:rPr lang="en-US" dirty="0" smtClean="0"/>
                  <a:t>      </a:t>
                </a:r>
                <a14:m>
                  <m:oMath xmlns:m="http://schemas.openxmlformats.org/officeDocument/2006/math">
                    <m:r>
                      <a:rPr lang="en-US" b="0" i="1" smtClean="0">
                        <a:latin typeface="Cambria Math" panose="02040503050406030204" pitchFamily="18" charset="0"/>
                      </a:rPr>
                      <m:t>𝑇</m:t>
                    </m:r>
                    <m:r>
                      <a:rPr lang="en-US" b="0" i="1" smtClean="0">
                        <a:latin typeface="Cambria Math" panose="02040503050406030204" pitchFamily="18" charset="0"/>
                      </a:rPr>
                      <m:t> −</m:t>
                    </m:r>
                    <m:f>
                      <m:fPr>
                        <m:ctrlPr>
                          <a:rPr lang="en-US" b="0" i="1" smtClean="0">
                            <a:latin typeface="Cambria Math" panose="02040503050406030204" pitchFamily="18" charset="0"/>
                          </a:rPr>
                        </m:ctrlPr>
                      </m:fPr>
                      <m:num>
                        <m:r>
                          <a:rPr lang="en-US" b="0" i="1" smtClean="0">
                            <a:latin typeface="Cambria Math" panose="02040503050406030204" pitchFamily="18" charset="0"/>
                          </a:rPr>
                          <m:t>𝐺𝑀𝑚</m:t>
                        </m:r>
                      </m:num>
                      <m:den>
                        <m:r>
                          <a:rPr lang="en-US" b="0" i="1" smtClean="0">
                            <a:latin typeface="Cambria Math" panose="02040503050406030204" pitchFamily="18" charset="0"/>
                          </a:rPr>
                          <m:t>𝑟</m:t>
                        </m:r>
                      </m:den>
                    </m:f>
                    <m:r>
                      <a:rPr lang="en-US" b="0" i="1" smtClean="0">
                        <a:latin typeface="Cambria Math" panose="02040503050406030204" pitchFamily="18" charset="0"/>
                      </a:rPr>
                      <m:t>=</m:t>
                    </m:r>
                    <m:r>
                      <a:rPr lang="en-US" b="0" i="1" smtClean="0">
                        <a:latin typeface="Cambria Math" panose="02040503050406030204" pitchFamily="18" charset="0"/>
                      </a:rPr>
                      <m:t>𝑐𝑜𝑛𝑠𝑡</m:t>
                    </m:r>
                    <m:r>
                      <a:rPr lang="en-US" b="0" i="1" smtClean="0">
                        <a:latin typeface="Cambria Math" panose="02040503050406030204" pitchFamily="18" charset="0"/>
                      </a:rPr>
                      <m:t> </m:t>
                    </m:r>
                  </m:oMath>
                </a14:m>
                <a:endParaRPr lang="en-US" dirty="0" smtClean="0"/>
              </a:p>
              <a:p>
                <a:pPr marL="0" indent="0">
                  <a:buNone/>
                </a:pPr>
                <a:r>
                  <a:rPr lang="en-US" dirty="0" smtClean="0"/>
                  <a:t>Where </a:t>
                </a:r>
                <a14:m>
                  <m:oMath xmlns:m="http://schemas.openxmlformats.org/officeDocument/2006/math">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𝐺𝑀𝑚</m:t>
                        </m:r>
                      </m:num>
                      <m:den>
                        <m:r>
                          <a:rPr lang="en-US" b="0" i="1" smtClean="0">
                            <a:latin typeface="Cambria Math"/>
                          </a:rPr>
                          <m:t>𝑟</m:t>
                        </m:r>
                      </m:den>
                    </m:f>
                  </m:oMath>
                </a14:m>
                <a:r>
                  <a:rPr lang="en-US" dirty="0" smtClean="0"/>
                  <a:t> is now the </a:t>
                </a:r>
                <a:r>
                  <a:rPr lang="en-US" dirty="0" smtClean="0">
                    <a:solidFill>
                      <a:srgbClr val="FF0000"/>
                    </a:solidFill>
                  </a:rPr>
                  <a:t>gravitational </a:t>
                </a:r>
                <a:r>
                  <a:rPr lang="en-US" dirty="0" smtClean="0">
                    <a:solidFill>
                      <a:srgbClr val="FF0000"/>
                    </a:solidFill>
                  </a:rPr>
                  <a:t>potential energy</a:t>
                </a:r>
                <a:r>
                  <a:rPr lang="en-US" dirty="0" smtClean="0"/>
                  <a:t>. </a:t>
                </a:r>
                <a:endParaRPr lang="en-US" dirty="0" smtClean="0"/>
              </a:p>
              <a:p>
                <a:pPr marL="0" indent="0">
                  <a:buNone/>
                </a:pP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04259" y="1825625"/>
                <a:ext cx="8274128" cy="4351338"/>
              </a:xfrm>
              <a:blipFill>
                <a:blip r:embed="rId2"/>
                <a:stretch>
                  <a:fillRect l="-1473" t="-2241" r="-1252"/>
                </a:stretch>
              </a:blipFill>
            </p:spPr>
            <p:txBody>
              <a:bodyPr/>
              <a:lstStyle/>
              <a:p>
                <a:r>
                  <a:rPr lang="en-US">
                    <a:noFill/>
                  </a:rPr>
                  <a:t> </a:t>
                </a:r>
              </a:p>
            </p:txBody>
          </p:sp>
        </mc:Fallback>
      </mc:AlternateContent>
    </p:spTree>
    <p:extLst>
      <p:ext uri="{BB962C8B-B14F-4D97-AF65-F5344CB8AC3E}">
        <p14:creationId xmlns:p14="http://schemas.microsoft.com/office/powerpoint/2010/main" val="35366278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more general motion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28650" y="1825625"/>
                <a:ext cx="7886700" cy="4596690"/>
              </a:xfrm>
            </p:spPr>
            <p:txBody>
              <a:bodyPr>
                <a:normAutofit fontScale="92500"/>
              </a:bodyPr>
              <a:lstStyle/>
              <a:p>
                <a:r>
                  <a:rPr lang="en-US" dirty="0" smtClean="0"/>
                  <a:t>Now suppose the object not only moves in the radial direction, but also in the angular direction, like the earth moving around the sun, what is the work done by gravitational forces? </a:t>
                </a:r>
              </a:p>
              <a:p>
                <a:r>
                  <a:rPr lang="en-US" dirty="0" smtClean="0"/>
                  <a:t>We can still calculate, but the force is along </a:t>
                </a:r>
                <a14:m>
                  <m:oMath xmlns:m="http://schemas.openxmlformats.org/officeDocument/2006/math">
                    <m:r>
                      <a:rPr lang="en-US" i="1" dirty="0" smtClean="0">
                        <a:latin typeface="Cambria Math"/>
                      </a:rPr>
                      <m:t>𝑟</m:t>
                    </m:r>
                  </m:oMath>
                </a14:m>
                <a:r>
                  <a:rPr lang="en-US" dirty="0" smtClean="0"/>
                  <a:t> direction</a:t>
                </a:r>
              </a:p>
              <a:p>
                <a:pPr marL="0" indent="0">
                  <a:buNone/>
                </a:pPr>
                <a:r>
                  <a:rPr lang="en-US" dirty="0" smtClean="0"/>
                  <a:t>  </a:t>
                </a:r>
                <a14:m>
                  <m:oMath xmlns:m="http://schemas.openxmlformats.org/officeDocument/2006/math">
                    <m:r>
                      <a:rPr lang="en-US" b="0" i="1" smtClean="0">
                        <a:latin typeface="Cambria Math" panose="02040503050406030204" pitchFamily="18" charset="0"/>
                      </a:rPr>
                      <m:t>𝑊</m:t>
                    </m:r>
                    <m:r>
                      <a:rPr lang="en-US" b="0" i="1" smtClean="0">
                        <a:latin typeface="Cambria Math" panose="02040503050406030204" pitchFamily="18" charset="0"/>
                      </a:rPr>
                      <m:t>=∫</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𝐹</m:t>
                            </m:r>
                          </m:e>
                          <m:sub>
                            <m:r>
                              <a:rPr lang="en-US" b="0" i="1" smtClean="0">
                                <a:latin typeface="Cambria Math" panose="02040503050406030204" pitchFamily="18" charset="0"/>
                              </a:rPr>
                              <m:t>𝑟</m:t>
                            </m:r>
                          </m:sub>
                        </m:sSub>
                        <m:r>
                          <a:rPr lang="en-US" b="0" i="1" smtClean="0">
                            <a:latin typeface="Cambria Math" panose="02040503050406030204" pitchFamily="18" charset="0"/>
                          </a:rPr>
                          <m:t>𝑑𝑟</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𝐹</m:t>
                            </m:r>
                          </m:e>
                          <m:sub>
                            <m:r>
                              <a:rPr lang="en-US" b="0" i="1" smtClean="0">
                                <a:latin typeface="Cambria Math" panose="02040503050406030204" pitchFamily="18" charset="0"/>
                              </a:rPr>
                              <m:t>𝜃</m:t>
                            </m:r>
                          </m:sub>
                        </m:sSub>
                        <m:r>
                          <a:rPr lang="en-US" b="0" i="1" smtClean="0">
                            <a:latin typeface="Cambria Math"/>
                          </a:rPr>
                          <m:t>𝑟</m:t>
                        </m:r>
                        <m:r>
                          <a:rPr lang="en-US" b="0" i="1" smtClean="0">
                            <a:latin typeface="Cambria Math" panose="02040503050406030204" pitchFamily="18" charset="0"/>
                          </a:rPr>
                          <m:t>𝑑</m:t>
                        </m:r>
                        <m:r>
                          <a:rPr lang="en-US" b="0" i="1" smtClean="0">
                            <a:latin typeface="Cambria Math" panose="02040503050406030204" pitchFamily="18" charset="0"/>
                          </a:rPr>
                          <m:t>𝜃</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𝐹</m:t>
                            </m:r>
                          </m:e>
                          <m:sub>
                            <m:r>
                              <a:rPr lang="en-US" b="0" i="1" smtClean="0">
                                <a:latin typeface="Cambria Math" panose="02040503050406030204" pitchFamily="18" charset="0"/>
                              </a:rPr>
                              <m:t>𝜙</m:t>
                            </m:r>
                          </m:sub>
                        </m:sSub>
                        <m:r>
                          <a:rPr lang="en-US" b="0" i="1" smtClean="0">
                            <a:latin typeface="Cambria Math"/>
                          </a:rPr>
                          <m:t>𝑟𝑠𝑖𝑛</m:t>
                        </m:r>
                        <m:r>
                          <a:rPr lang="en-US" b="0" i="1" smtClean="0">
                            <a:latin typeface="Cambria Math"/>
                          </a:rPr>
                          <m:t>𝜃</m:t>
                        </m:r>
                        <m:r>
                          <a:rPr lang="en-US" b="0" i="1" smtClean="0">
                            <a:latin typeface="Cambria Math" panose="02040503050406030204" pitchFamily="18" charset="0"/>
                          </a:rPr>
                          <m:t>𝑑</m:t>
                        </m:r>
                        <m:r>
                          <a:rPr lang="en-US" b="0" i="1" smtClean="0">
                            <a:latin typeface="Cambria Math" panose="02040503050406030204" pitchFamily="18" charset="0"/>
                          </a:rPr>
                          <m:t>𝜙</m:t>
                        </m:r>
                      </m:e>
                    </m:d>
                    <m:r>
                      <a:rPr lang="en-US" b="0" i="1" smtClean="0">
                        <a:latin typeface="Cambria Math" panose="02040503050406030204" pitchFamily="18" charset="0"/>
                      </a:rPr>
                      <m:t>=−</m:t>
                    </m:r>
                    <m:r>
                      <a:rPr lang="en-US" b="0" i="1" smtClean="0">
                        <a:latin typeface="Cambria Math" panose="02040503050406030204" pitchFamily="18" charset="0"/>
                      </a:rPr>
                      <m:t>𝐺𝑚𝑀</m:t>
                    </m:r>
                    <m:r>
                      <a:rPr lang="en-US" b="0" i="1" smtClean="0">
                        <a:latin typeface="Cambria Math" panose="02040503050406030204" pitchFamily="18" charset="0"/>
                      </a:rPr>
                      <m:t> </m:t>
                    </m:r>
                    <m:nary>
                      <m:naryPr>
                        <m:subHide m:val="on"/>
                        <m:supHide m:val="on"/>
                        <m:ctrlPr>
                          <a:rPr lang="en-US" b="0" i="1" smtClean="0">
                            <a:latin typeface="Cambria Math" panose="02040503050406030204" pitchFamily="18" charset="0"/>
                          </a:rPr>
                        </m:ctrlPr>
                      </m:naryPr>
                      <m:sub/>
                      <m:sup/>
                      <m:e>
                        <m:f>
                          <m:fPr>
                            <m:ctrlPr>
                              <a:rPr lang="en-US" b="0" i="1" smtClean="0">
                                <a:latin typeface="Cambria Math" panose="02040503050406030204" pitchFamily="18" charset="0"/>
                              </a:rPr>
                            </m:ctrlPr>
                          </m:fPr>
                          <m:num>
                            <m:r>
                              <a:rPr lang="en-US" b="0" i="1" smtClean="0">
                                <a:latin typeface="Cambria Math"/>
                              </a:rPr>
                              <m:t>𝑑𝑟</m:t>
                            </m:r>
                          </m:num>
                          <m:den>
                            <m:sSup>
                              <m:sSupPr>
                                <m:ctrlPr>
                                  <a:rPr lang="en-US" b="0" i="1" smtClean="0">
                                    <a:latin typeface="Cambria Math" panose="02040503050406030204" pitchFamily="18" charset="0"/>
                                  </a:rPr>
                                </m:ctrlPr>
                              </m:sSupPr>
                              <m:e>
                                <m:r>
                                  <a:rPr lang="en-US" b="0" i="1" smtClean="0">
                                    <a:latin typeface="Cambria Math"/>
                                  </a:rPr>
                                  <m:t>𝑟</m:t>
                                </m:r>
                              </m:e>
                              <m:sup>
                                <m:r>
                                  <a:rPr lang="en-US" b="0" i="1" smtClean="0">
                                    <a:latin typeface="Cambria Math"/>
                                  </a:rPr>
                                  <m:t>2</m:t>
                                </m:r>
                              </m:sup>
                            </m:sSup>
                          </m:den>
                        </m:f>
                      </m:e>
                    </m:nary>
                  </m:oMath>
                </a14:m>
                <a:endParaRPr lang="en-US" b="0" dirty="0" smtClean="0"/>
              </a:p>
              <a:p>
                <a:pPr marL="0" indent="0">
                  <a:buNone/>
                </a:pPr>
                <a:r>
                  <a:rPr lang="en-US" dirty="0"/>
                  <a:t> </a:t>
                </a:r>
                <a:r>
                  <a:rPr lang="en-US" dirty="0" smtClean="0"/>
                  <a:t>       </a:t>
                </a:r>
                <a14:m>
                  <m:oMath xmlns:m="http://schemas.openxmlformats.org/officeDocument/2006/math">
                    <m:r>
                      <a:rPr lang="en-US" b="0" i="1" smtClean="0">
                        <a:latin typeface="Cambria Math" panose="02040503050406030204" pitchFamily="18" charset="0"/>
                      </a:rPr>
                      <m:t>=</m:t>
                    </m:r>
                    <m:r>
                      <a:rPr lang="en-US" b="0" i="1" smtClean="0">
                        <a:latin typeface="Cambria Math" panose="02040503050406030204" pitchFamily="18" charset="0"/>
                      </a:rPr>
                      <m:t>𝐺𝑚𝑀</m:t>
                    </m:r>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2</m:t>
                                </m:r>
                              </m:sub>
                            </m:sSub>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1</m:t>
                                </m:r>
                              </m:sub>
                            </m:sSub>
                          </m:den>
                        </m:f>
                      </m:e>
                    </m:d>
                  </m:oMath>
                </a14:m>
                <a:endParaRPr lang="en-US" b="0" dirty="0" smtClean="0"/>
              </a:p>
              <a:p>
                <a:pPr marL="0" indent="0">
                  <a:buNone/>
                </a:pPr>
                <a:r>
                  <a:rPr lang="en-US" b="0" dirty="0" smtClean="0">
                    <a:solidFill>
                      <a:srgbClr val="FF0000"/>
                    </a:solidFill>
                  </a:rPr>
                  <a:t>This is independent of the path</a:t>
                </a:r>
                <a:r>
                  <a:rPr lang="en-US" b="0" dirty="0" smtClean="0"/>
                  <a:t>! Has to do with only the initial and final position! We will discuss it in next lecture.</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28650" y="1825625"/>
                <a:ext cx="7886700" cy="4596690"/>
              </a:xfrm>
              <a:blipFill rotWithShape="1">
                <a:blip r:embed="rId2"/>
                <a:stretch>
                  <a:fillRect l="-1314" t="-1987" r="-1932"/>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8176305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conservation of an object    </a:t>
            </a:r>
            <a:br>
              <a:rPr lang="en-US" dirty="0" smtClean="0"/>
            </a:br>
            <a:r>
              <a:rPr lang="en-US" dirty="0"/>
              <a:t> </a:t>
            </a:r>
            <a:r>
              <a:rPr lang="en-US" dirty="0" smtClean="0"/>
              <a:t>moving up and down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28650" y="1825625"/>
                <a:ext cx="7886700" cy="4891264"/>
              </a:xfrm>
            </p:spPr>
            <p:txBody>
              <a:bodyPr>
                <a:normAutofit/>
              </a:bodyPr>
              <a:lstStyle/>
              <a:p>
                <a:pPr>
                  <a:lnSpc>
                    <a:spcPct val="120000"/>
                  </a:lnSpc>
                </a:pPr>
                <a:r>
                  <a:rPr lang="en-US" dirty="0" smtClean="0"/>
                  <a:t>We know that when an object move vertically in a gravitational field, the energy is conserved</a:t>
                </a:r>
              </a:p>
              <a:p>
                <a:pPr marL="0" indent="0">
                  <a:lnSpc>
                    <a:spcPct val="110000"/>
                  </a:lnSpc>
                  <a:buNone/>
                </a:pPr>
                <a14:m>
                  <m:oMathPara xmlns:m="http://schemas.openxmlformats.org/officeDocument/2006/math">
                    <m:oMathParaPr>
                      <m:jc m:val="centerGroup"/>
                    </m:oMathParaPr>
                    <m:oMath xmlns:m="http://schemas.openxmlformats.org/officeDocument/2006/math">
                      <m:m>
                        <m:mPr>
                          <m:mcs>
                            <m:mc>
                              <m:mcPr>
                                <m:count m:val="1"/>
                                <m:mcJc m:val="center"/>
                              </m:mcPr>
                            </m:mc>
                          </m:mcs>
                          <m:ctrlPr>
                            <a:rPr lang="en-US" altLang="zh-CN" b="0" i="1" smtClean="0">
                              <a:latin typeface="Cambria Math" panose="02040503050406030204" pitchFamily="18" charset="0"/>
                            </a:rPr>
                          </m:ctrlPr>
                        </m:mPr>
                        <m:mr>
                          <m:e>
                            <m:f>
                              <m:fPr>
                                <m:ctrlPr>
                                  <a:rPr lang="en-US" altLang="zh-CN" i="1">
                                    <a:latin typeface="Cambria Math" panose="02040503050406030204" pitchFamily="18" charset="0"/>
                                  </a:rPr>
                                </m:ctrlPr>
                              </m:fPr>
                              <m:num>
                                <m:r>
                                  <a:rPr lang="en-US" altLang="zh-CN" i="1">
                                    <a:latin typeface="Cambria Math"/>
                                  </a:rPr>
                                  <m:t>1</m:t>
                                </m:r>
                              </m:num>
                              <m:den>
                                <m:r>
                                  <a:rPr lang="en-US" altLang="zh-CN" i="1">
                                    <a:latin typeface="Cambria Math"/>
                                  </a:rPr>
                                  <m:t>2</m:t>
                                </m:r>
                              </m:den>
                            </m:f>
                            <m:r>
                              <a:rPr lang="en-US" altLang="zh-CN" i="1">
                                <a:latin typeface="Cambria Math"/>
                              </a:rPr>
                              <m:t>𝑚</m:t>
                            </m:r>
                            <m:sSup>
                              <m:sSupPr>
                                <m:ctrlPr>
                                  <a:rPr lang="en-US" altLang="zh-CN" i="1">
                                    <a:latin typeface="Cambria Math" panose="02040503050406030204" pitchFamily="18" charset="0"/>
                                  </a:rPr>
                                </m:ctrlPr>
                              </m:sSupPr>
                              <m:e>
                                <m:r>
                                  <a:rPr lang="en-US" altLang="zh-CN" i="1">
                                    <a:latin typeface="Cambria Math"/>
                                  </a:rPr>
                                  <m:t>𝑣</m:t>
                                </m:r>
                              </m:e>
                              <m:sup>
                                <m:r>
                                  <a:rPr lang="en-US" altLang="zh-CN" i="1">
                                    <a:latin typeface="Cambria Math"/>
                                  </a:rPr>
                                  <m:t>2</m:t>
                                </m:r>
                              </m:sup>
                            </m:sSup>
                            <m:r>
                              <a:rPr lang="en-US" altLang="zh-CN" i="1">
                                <a:latin typeface="Cambria Math"/>
                              </a:rPr>
                              <m:t>+</m:t>
                            </m:r>
                            <m:r>
                              <a:rPr lang="en-US" altLang="zh-CN" i="1">
                                <a:latin typeface="Cambria Math"/>
                              </a:rPr>
                              <m:t>𝑚𝑔h</m:t>
                            </m:r>
                            <m:r>
                              <a:rPr lang="en-US" altLang="zh-CN" i="1">
                                <a:latin typeface="Cambria Math"/>
                              </a:rPr>
                              <m:t>=</m:t>
                            </m:r>
                            <m:r>
                              <a:rPr lang="en-US" altLang="zh-CN" i="1">
                                <a:latin typeface="Cambria Math"/>
                              </a:rPr>
                              <m:t>𝑐𝑜𝑛𝑠𝑡𝑎𝑛𝑡</m:t>
                            </m:r>
                          </m:e>
                        </m:mr>
                        <m:mr>
                          <m:e>
                            <m:r>
                              <a:rPr lang="en-US" altLang="zh-CN" b="0" i="1" smtClean="0">
                                <a:solidFill>
                                  <a:srgbClr val="FF0000"/>
                                </a:solidFill>
                                <a:latin typeface="Cambria Math"/>
                              </a:rPr>
                              <m:t>𝐾𝐸</m:t>
                            </m:r>
                            <m:r>
                              <a:rPr lang="en-US" altLang="zh-CN" b="0" i="1" smtClean="0">
                                <a:solidFill>
                                  <a:srgbClr val="FF0000"/>
                                </a:solidFill>
                                <a:latin typeface="Cambria Math"/>
                              </a:rPr>
                              <m:t>           </m:t>
                            </m:r>
                            <m:r>
                              <a:rPr lang="en-US" altLang="zh-CN" b="0" i="1" smtClean="0">
                                <a:solidFill>
                                  <a:srgbClr val="FF0000"/>
                                </a:solidFill>
                                <a:latin typeface="Cambria Math"/>
                              </a:rPr>
                              <m:t>𝑃𝐸</m:t>
                            </m:r>
                            <m:r>
                              <a:rPr lang="en-US" altLang="zh-CN" b="0" i="1" smtClean="0">
                                <a:solidFill>
                                  <a:srgbClr val="FF0000"/>
                                </a:solidFill>
                                <a:latin typeface="Cambria Math"/>
                              </a:rPr>
                              <m:t>                        </m:t>
                            </m:r>
                          </m:e>
                        </m:mr>
                      </m:m>
                    </m:oMath>
                  </m:oMathPara>
                </a14:m>
                <a:endParaRPr lang="en-US" dirty="0" smtClean="0"/>
              </a:p>
              <a:p>
                <a:pPr marL="0" indent="0">
                  <a:lnSpc>
                    <a:spcPct val="160000"/>
                  </a:lnSpc>
                  <a:buNone/>
                </a:pPr>
                <a14:m>
                  <m:oMathPara xmlns:m="http://schemas.openxmlformats.org/officeDocument/2006/math">
                    <m:oMathParaPr>
                      <m:jc m:val="centerGroup"/>
                    </m:oMathParaPr>
                    <m:oMath xmlns:m="http://schemas.openxmlformats.org/officeDocument/2006/math">
                      <m:r>
                        <a:rPr lang="en-US" b="0" i="1" smtClean="0">
                          <a:latin typeface="Cambria Math"/>
                        </a:rPr>
                        <m:t>𝑇</m:t>
                      </m:r>
                      <m:r>
                        <a:rPr lang="en-US" b="0" i="1" smtClean="0">
                          <a:latin typeface="Cambria Math"/>
                        </a:rPr>
                        <m:t>+</m:t>
                      </m:r>
                      <m:r>
                        <a:rPr lang="en-US" b="0" i="1" smtClean="0">
                          <a:latin typeface="Cambria Math"/>
                        </a:rPr>
                        <m:t>𝑈</m:t>
                      </m:r>
                      <m:r>
                        <a:rPr lang="en-US" b="0" i="1" smtClean="0">
                          <a:latin typeface="Cambria Math"/>
                        </a:rPr>
                        <m:t>=</m:t>
                      </m:r>
                      <m:r>
                        <a:rPr lang="en-US" b="0" i="1" smtClean="0">
                          <a:latin typeface="Cambria Math"/>
                        </a:rPr>
                        <m:t>𝑐𝑜𝑛𝑠𝑡𝑎𝑛𝑡</m:t>
                      </m:r>
                    </m:oMath>
                  </m:oMathPara>
                </a14:m>
                <a:endParaRPr lang="en-US" dirty="0"/>
              </a:p>
              <a:p>
                <a:pPr>
                  <a:lnSpc>
                    <a:spcPct val="120000"/>
                  </a:lnSpc>
                </a:pPr>
                <a:r>
                  <a:rPr lang="en-US" dirty="0" smtClean="0"/>
                  <a:t>This may be considered as an empirical law. </a:t>
                </a:r>
                <a:endParaRPr lang="en-US" dirty="0"/>
              </a:p>
              <a:p>
                <a:pPr>
                  <a:lnSpc>
                    <a:spcPct val="120000"/>
                  </a:lnSpc>
                </a:pPr>
                <a:r>
                  <a:rPr lang="en-US" dirty="0" smtClean="0"/>
                  <a:t>However, this can be proved from Newton’s equation (equation of motion)</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28650" y="1825625"/>
                <a:ext cx="7886700" cy="4891264"/>
              </a:xfrm>
              <a:blipFill rotWithShape="1">
                <a:blip r:embed="rId2"/>
                <a:stretch>
                  <a:fillRect l="-1314" t="-125" b="-1993"/>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4576794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proof</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39464" y="1690689"/>
                <a:ext cx="7886700" cy="4351338"/>
              </a:xfrm>
            </p:spPr>
            <p:txBody>
              <a:bodyPr>
                <a:noAutofit/>
              </a:bodyPr>
              <a:lstStyle/>
              <a:p>
                <a:r>
                  <a:rPr lang="en-US" sz="2400" dirty="0" smtClean="0"/>
                  <a:t>Let us calculate the rate of change of kinetic energy as a function of time, </a:t>
                </a:r>
              </a:p>
              <a:p>
                <a:pPr marL="0" indent="0">
                  <a:buNone/>
                </a:pPr>
                <a:r>
                  <a:rPr lang="en-US" sz="2400" dirty="0"/>
                  <a:t> </a:t>
                </a:r>
                <a:r>
                  <a:rPr lang="en-US" sz="2400" dirty="0" smtClean="0"/>
                  <a:t>               </a:t>
                </a:r>
                <a14:m>
                  <m:oMath xmlns:m="http://schemas.openxmlformats.org/officeDocument/2006/math">
                    <m:r>
                      <a:rPr lang="en-US" sz="2400" b="0" i="0" smtClean="0">
                        <a:latin typeface="Cambria Math"/>
                      </a:rPr>
                      <m:t> </m:t>
                    </m:r>
                    <m:f>
                      <m:fPr>
                        <m:ctrlPr>
                          <a:rPr lang="en-US" sz="2400" b="0" i="1" smtClean="0">
                            <a:latin typeface="Cambria Math" panose="02040503050406030204" pitchFamily="18" charset="0"/>
                          </a:rPr>
                        </m:ctrlPr>
                      </m:fPr>
                      <m:num>
                        <m:r>
                          <a:rPr lang="en-US" sz="2400" b="0" i="1" smtClean="0">
                            <a:latin typeface="Cambria Math"/>
                          </a:rPr>
                          <m:t>𝑑𝑇</m:t>
                        </m:r>
                      </m:num>
                      <m:den>
                        <m:r>
                          <a:rPr lang="en-US" sz="2400" b="0" i="1" smtClean="0">
                            <a:latin typeface="Cambria Math"/>
                          </a:rPr>
                          <m:t>𝑑𝑡</m:t>
                        </m:r>
                      </m:den>
                    </m:f>
                    <m:r>
                      <a:rPr lang="en-US" sz="2400" b="0" i="1" smtClean="0">
                        <a:latin typeface="Cambria Math"/>
                      </a:rPr>
                      <m:t>=</m:t>
                    </m:r>
                    <m:f>
                      <m:fPr>
                        <m:ctrlPr>
                          <a:rPr lang="en-US" sz="2400" b="0" i="1" smtClean="0">
                            <a:latin typeface="Cambria Math" panose="02040503050406030204" pitchFamily="18" charset="0"/>
                          </a:rPr>
                        </m:ctrlPr>
                      </m:fPr>
                      <m:num>
                        <m:r>
                          <a:rPr lang="en-US" sz="2400" b="0" i="1" smtClean="0">
                            <a:latin typeface="Cambria Math"/>
                          </a:rPr>
                          <m:t>𝑑</m:t>
                        </m:r>
                      </m:num>
                      <m:den>
                        <m:r>
                          <a:rPr lang="en-US" sz="2400" b="0" i="1" smtClean="0">
                            <a:latin typeface="Cambria Math"/>
                          </a:rPr>
                          <m:t>𝑑𝑡</m:t>
                        </m:r>
                      </m:den>
                    </m:f>
                    <m:d>
                      <m:dPr>
                        <m:ctrlPr>
                          <a:rPr lang="en-US" sz="2400" b="0" i="1" smtClean="0">
                            <a:latin typeface="Cambria Math" panose="02040503050406030204" pitchFamily="18" charset="0"/>
                          </a:rPr>
                        </m:ctrlPr>
                      </m:dPr>
                      <m:e>
                        <m:f>
                          <m:fPr>
                            <m:ctrlPr>
                              <a:rPr lang="en-US" sz="2400" b="0" i="1" smtClean="0">
                                <a:latin typeface="Cambria Math" panose="02040503050406030204" pitchFamily="18" charset="0"/>
                              </a:rPr>
                            </m:ctrlPr>
                          </m:fPr>
                          <m:num>
                            <m:r>
                              <a:rPr lang="en-US" sz="2400" b="0" i="1" smtClean="0">
                                <a:latin typeface="Cambria Math"/>
                              </a:rPr>
                              <m:t>1</m:t>
                            </m:r>
                          </m:num>
                          <m:den>
                            <m:r>
                              <a:rPr lang="en-US" sz="2400" b="0" i="1" smtClean="0">
                                <a:latin typeface="Cambria Math"/>
                              </a:rPr>
                              <m:t>2</m:t>
                            </m:r>
                          </m:den>
                        </m:f>
                        <m:r>
                          <a:rPr lang="en-US" sz="2400" b="0" i="1" smtClean="0">
                            <a:latin typeface="Cambria Math"/>
                          </a:rPr>
                          <m:t>𝑚</m:t>
                        </m:r>
                        <m:sSup>
                          <m:sSupPr>
                            <m:ctrlPr>
                              <a:rPr lang="en-US" sz="2400" b="0" i="1" smtClean="0">
                                <a:latin typeface="Cambria Math" panose="02040503050406030204" pitchFamily="18" charset="0"/>
                              </a:rPr>
                            </m:ctrlPr>
                          </m:sSupPr>
                          <m:e>
                            <m:r>
                              <a:rPr lang="en-US" sz="2400" b="0" i="1" smtClean="0">
                                <a:latin typeface="Cambria Math"/>
                              </a:rPr>
                              <m:t>𝑣</m:t>
                            </m:r>
                          </m:e>
                          <m:sup>
                            <m:r>
                              <a:rPr lang="en-US" sz="2400" b="0" i="1" smtClean="0">
                                <a:latin typeface="Cambria Math"/>
                              </a:rPr>
                              <m:t>2</m:t>
                            </m:r>
                          </m:sup>
                        </m:sSup>
                      </m:e>
                    </m:d>
                    <m:r>
                      <a:rPr lang="en-US" sz="2400" b="0" i="1" smtClean="0">
                        <a:latin typeface="Cambria Math"/>
                      </a:rPr>
                      <m:t>=</m:t>
                    </m:r>
                    <m:f>
                      <m:fPr>
                        <m:ctrlPr>
                          <a:rPr lang="en-US" sz="2400" b="0" i="1" smtClean="0">
                            <a:latin typeface="Cambria Math" panose="02040503050406030204" pitchFamily="18" charset="0"/>
                          </a:rPr>
                        </m:ctrlPr>
                      </m:fPr>
                      <m:num>
                        <m:r>
                          <a:rPr lang="en-US" sz="2400" b="0" i="1" smtClean="0">
                            <a:latin typeface="Cambria Math"/>
                          </a:rPr>
                          <m:t>1</m:t>
                        </m:r>
                      </m:num>
                      <m:den>
                        <m:r>
                          <a:rPr lang="en-US" sz="2400" b="0" i="1" smtClean="0">
                            <a:latin typeface="Cambria Math"/>
                          </a:rPr>
                          <m:t>2</m:t>
                        </m:r>
                      </m:den>
                    </m:f>
                    <m:r>
                      <a:rPr lang="en-US" sz="2400" b="0" i="1" smtClean="0">
                        <a:latin typeface="Cambria Math"/>
                      </a:rPr>
                      <m:t>𝑚</m:t>
                    </m:r>
                    <m:r>
                      <a:rPr lang="en-US" sz="2400" b="0" i="1" smtClean="0">
                        <a:latin typeface="Cambria Math"/>
                      </a:rPr>
                      <m:t>2</m:t>
                    </m:r>
                    <m:r>
                      <a:rPr lang="en-US" sz="2400" b="0" i="1" smtClean="0">
                        <a:latin typeface="Cambria Math"/>
                      </a:rPr>
                      <m:t>𝑣</m:t>
                    </m:r>
                    <m:f>
                      <m:fPr>
                        <m:ctrlPr>
                          <a:rPr lang="en-US" sz="2400" b="0" i="1" smtClean="0">
                            <a:latin typeface="Cambria Math" panose="02040503050406030204" pitchFamily="18" charset="0"/>
                          </a:rPr>
                        </m:ctrlPr>
                      </m:fPr>
                      <m:num>
                        <m:r>
                          <a:rPr lang="en-US" sz="2400" b="0" i="1" smtClean="0">
                            <a:latin typeface="Cambria Math"/>
                          </a:rPr>
                          <m:t>𝑑𝑣</m:t>
                        </m:r>
                      </m:num>
                      <m:den>
                        <m:r>
                          <a:rPr lang="en-US" sz="2400" b="0" i="1" smtClean="0">
                            <a:latin typeface="Cambria Math"/>
                          </a:rPr>
                          <m:t>𝑑𝑡</m:t>
                        </m:r>
                      </m:den>
                    </m:f>
                    <m:r>
                      <a:rPr lang="en-US" sz="2400" b="0" i="1" smtClean="0">
                        <a:latin typeface="Cambria Math"/>
                      </a:rPr>
                      <m:t>=</m:t>
                    </m:r>
                    <m:r>
                      <a:rPr lang="en-US" sz="2400" b="0" i="1" smtClean="0">
                        <a:latin typeface="Cambria Math"/>
                      </a:rPr>
                      <m:t>𝑚𝑣</m:t>
                    </m:r>
                    <m:f>
                      <m:fPr>
                        <m:ctrlPr>
                          <a:rPr lang="en-US" sz="2400" b="0" i="1" smtClean="0">
                            <a:latin typeface="Cambria Math" panose="02040503050406030204" pitchFamily="18" charset="0"/>
                          </a:rPr>
                        </m:ctrlPr>
                      </m:fPr>
                      <m:num>
                        <m:r>
                          <a:rPr lang="en-US" sz="2400" b="0" i="1" smtClean="0">
                            <a:latin typeface="Cambria Math"/>
                          </a:rPr>
                          <m:t>𝑑𝑣</m:t>
                        </m:r>
                      </m:num>
                      <m:den>
                        <m:r>
                          <a:rPr lang="en-US" sz="2400" b="0" i="1" smtClean="0">
                            <a:latin typeface="Cambria Math"/>
                          </a:rPr>
                          <m:t>𝑑𝑡</m:t>
                        </m:r>
                      </m:den>
                    </m:f>
                  </m:oMath>
                </a14:m>
                <a:endParaRPr lang="en-US" sz="2400" dirty="0" smtClean="0"/>
              </a:p>
              <a:p>
                <a:r>
                  <a:rPr lang="en-US" sz="2400" dirty="0" smtClean="0"/>
                  <a:t>Using Newton’s law, on has </a:t>
                </a:r>
              </a:p>
              <a:p>
                <a:pPr marL="0" indent="0">
                  <a:buNone/>
                </a:pPr>
                <a:r>
                  <a:rPr lang="en-US" sz="2400" dirty="0" smtClean="0"/>
                  <a:t>                  </a:t>
                </a:r>
                <a14:m>
                  <m:oMath xmlns:m="http://schemas.openxmlformats.org/officeDocument/2006/math">
                    <m:f>
                      <m:fPr>
                        <m:ctrlPr>
                          <a:rPr lang="en-US" sz="2400" b="0" i="1" smtClean="0">
                            <a:latin typeface="Cambria Math" panose="02040503050406030204" pitchFamily="18" charset="0"/>
                          </a:rPr>
                        </m:ctrlPr>
                      </m:fPr>
                      <m:num>
                        <m:r>
                          <a:rPr lang="en-US" sz="2400" b="0" i="1" smtClean="0">
                            <a:latin typeface="Cambria Math"/>
                          </a:rPr>
                          <m:t>𝑑𝑇</m:t>
                        </m:r>
                      </m:num>
                      <m:den>
                        <m:r>
                          <a:rPr lang="en-US" sz="2400" b="0" i="1" smtClean="0">
                            <a:latin typeface="Cambria Math"/>
                          </a:rPr>
                          <m:t>𝑑𝑡</m:t>
                        </m:r>
                      </m:den>
                    </m:f>
                    <m:r>
                      <a:rPr lang="en-US" sz="2400" b="0" i="1" smtClean="0">
                        <a:latin typeface="Cambria Math"/>
                      </a:rPr>
                      <m:t>=</m:t>
                    </m:r>
                    <m:r>
                      <a:rPr lang="en-US" sz="2400" b="0" i="1" smtClean="0">
                        <a:latin typeface="Cambria Math"/>
                      </a:rPr>
                      <m:t>𝐹𝑣</m:t>
                    </m:r>
                  </m:oMath>
                </a14:m>
                <a:endParaRPr lang="en-US" sz="2400" dirty="0"/>
              </a:p>
              <a:p>
                <a:r>
                  <a:rPr lang="en-US" sz="2400" dirty="0" smtClean="0"/>
                  <a:t>We know the force is </a:t>
                </a:r>
                <a14:m>
                  <m:oMath xmlns:m="http://schemas.openxmlformats.org/officeDocument/2006/math">
                    <m:r>
                      <a:rPr lang="en-US" sz="2400" b="0" i="1" smtClean="0">
                        <a:latin typeface="Cambria Math"/>
                      </a:rPr>
                      <m:t>−</m:t>
                    </m:r>
                    <m:r>
                      <a:rPr lang="en-US" sz="2400" b="0" i="1" smtClean="0">
                        <a:latin typeface="Cambria Math"/>
                      </a:rPr>
                      <m:t>𝑚𝑔</m:t>
                    </m:r>
                  </m:oMath>
                </a14:m>
                <a:r>
                  <a:rPr lang="en-US" sz="2400" dirty="0" smtClean="0"/>
                  <a:t>, and the velocity is </a:t>
                </a:r>
                <a14:m>
                  <m:oMath xmlns:m="http://schemas.openxmlformats.org/officeDocument/2006/math">
                    <m:f>
                      <m:fPr>
                        <m:ctrlPr>
                          <a:rPr lang="en-US" sz="2400" b="0" i="1" smtClean="0">
                            <a:latin typeface="Cambria Math" panose="02040503050406030204" pitchFamily="18" charset="0"/>
                          </a:rPr>
                        </m:ctrlPr>
                      </m:fPr>
                      <m:num>
                        <m:r>
                          <a:rPr lang="en-US" sz="2400" b="0" i="1" smtClean="0">
                            <a:latin typeface="Cambria Math"/>
                          </a:rPr>
                          <m:t>𝑑h</m:t>
                        </m:r>
                      </m:num>
                      <m:den>
                        <m:r>
                          <a:rPr lang="en-US" sz="2400" b="0" i="1" smtClean="0">
                            <a:latin typeface="Cambria Math"/>
                          </a:rPr>
                          <m:t>𝑑𝑡</m:t>
                        </m:r>
                      </m:den>
                    </m:f>
                  </m:oMath>
                </a14:m>
                <a:r>
                  <a:rPr lang="en-US" sz="2400" dirty="0" smtClean="0"/>
                  <a:t>, thus, </a:t>
                </a:r>
                <a:r>
                  <a:rPr lang="en-US" altLang="zh-CN" sz="2400" dirty="0" smtClean="0"/>
                  <a:t>RHS</a:t>
                </a:r>
                <a:r>
                  <a:rPr lang="en-US" altLang="zh-CN" sz="2400" dirty="0"/>
                  <a:t> </a:t>
                </a:r>
                <a:r>
                  <a:rPr lang="en-US" altLang="zh-CN" sz="2400" dirty="0" smtClean="0"/>
                  <a:t>is</a:t>
                </a:r>
                <a14:m>
                  <m:oMath xmlns:m="http://schemas.openxmlformats.org/officeDocument/2006/math">
                    <m:r>
                      <a:rPr lang="en-US" altLang="zh-CN" sz="2400" b="0" i="0" smtClean="0">
                        <a:latin typeface="Cambria Math"/>
                      </a:rPr>
                      <m:t>  </m:t>
                    </m:r>
                    <m:r>
                      <a:rPr lang="en-US" altLang="zh-CN" sz="2400" i="1">
                        <a:latin typeface="Cambria Math"/>
                      </a:rPr>
                      <m:t>−</m:t>
                    </m:r>
                    <m:r>
                      <a:rPr lang="en-US" altLang="zh-CN" sz="2400" i="1">
                        <a:latin typeface="Cambria Math"/>
                      </a:rPr>
                      <m:t>𝑚𝑔</m:t>
                    </m:r>
                    <m:f>
                      <m:fPr>
                        <m:ctrlPr>
                          <a:rPr lang="en-US" altLang="zh-CN" sz="2400" b="0" i="1" smtClean="0">
                            <a:latin typeface="Cambria Math" panose="02040503050406030204" pitchFamily="18" charset="0"/>
                          </a:rPr>
                        </m:ctrlPr>
                      </m:fPr>
                      <m:num>
                        <m:r>
                          <a:rPr lang="en-US" altLang="zh-CN" sz="2400" b="0" i="1" smtClean="0">
                            <a:latin typeface="Cambria Math"/>
                          </a:rPr>
                          <m:t>𝑑h</m:t>
                        </m:r>
                      </m:num>
                      <m:den>
                        <m:r>
                          <a:rPr lang="en-US" altLang="zh-CN" sz="2400" b="0" i="1" smtClean="0">
                            <a:latin typeface="Cambria Math"/>
                          </a:rPr>
                          <m:t>𝑑𝑡</m:t>
                        </m:r>
                      </m:den>
                    </m:f>
                  </m:oMath>
                </a14:m>
                <a:r>
                  <a:rPr lang="en-US" altLang="zh-CN" sz="2400" dirty="0" smtClean="0"/>
                  <a:t> </a:t>
                </a:r>
                <a:endParaRPr lang="en-US" sz="2400" dirty="0" smtClean="0"/>
              </a:p>
              <a:p>
                <a:pPr marL="0" indent="0">
                  <a:buNone/>
                </a:pPr>
                <a:r>
                  <a:rPr lang="en-US" sz="2400" dirty="0" smtClean="0"/>
                  <a:t>      or       </a:t>
                </a:r>
                <a14:m>
                  <m:oMath xmlns:m="http://schemas.openxmlformats.org/officeDocument/2006/math">
                    <m:f>
                      <m:fPr>
                        <m:ctrlPr>
                          <a:rPr lang="en-US" sz="2400" b="0" i="1" smtClean="0">
                            <a:latin typeface="Cambria Math" panose="02040503050406030204" pitchFamily="18" charset="0"/>
                          </a:rPr>
                        </m:ctrlPr>
                      </m:fPr>
                      <m:num>
                        <m:r>
                          <a:rPr lang="en-US" sz="2400" b="0" i="1" smtClean="0">
                            <a:latin typeface="Cambria Math"/>
                          </a:rPr>
                          <m:t>𝑑</m:t>
                        </m:r>
                        <m:d>
                          <m:dPr>
                            <m:ctrlPr>
                              <a:rPr lang="en-US" sz="2400" b="0" i="1" smtClean="0">
                                <a:latin typeface="Cambria Math" panose="02040503050406030204" pitchFamily="18" charset="0"/>
                              </a:rPr>
                            </m:ctrlPr>
                          </m:dPr>
                          <m:e>
                            <m:r>
                              <a:rPr lang="en-US" sz="2400" b="0" i="1" smtClean="0">
                                <a:latin typeface="Cambria Math"/>
                              </a:rPr>
                              <m:t>𝑇</m:t>
                            </m:r>
                            <m:r>
                              <a:rPr lang="en-US" sz="2400" b="0" i="1" smtClean="0">
                                <a:latin typeface="Cambria Math"/>
                              </a:rPr>
                              <m:t>+</m:t>
                            </m:r>
                            <m:r>
                              <a:rPr lang="en-US" sz="2400" b="0" i="1" smtClean="0">
                                <a:latin typeface="Cambria Math"/>
                              </a:rPr>
                              <m:t>𝑚𝑔h</m:t>
                            </m:r>
                          </m:e>
                        </m:d>
                      </m:num>
                      <m:den>
                        <m:r>
                          <a:rPr lang="en-US" sz="2400" b="0" i="1" smtClean="0">
                            <a:latin typeface="Cambria Math"/>
                          </a:rPr>
                          <m:t>𝑑𝑡</m:t>
                        </m:r>
                      </m:den>
                    </m:f>
                    <m:r>
                      <a:rPr lang="en-US" sz="2400" b="0" i="1" smtClean="0">
                        <a:latin typeface="Cambria Math"/>
                      </a:rPr>
                      <m:t>=</m:t>
                    </m:r>
                    <m:f>
                      <m:fPr>
                        <m:ctrlPr>
                          <a:rPr lang="en-US" altLang="zh-CN" sz="2400" i="1">
                            <a:latin typeface="Cambria Math" panose="02040503050406030204" pitchFamily="18" charset="0"/>
                          </a:rPr>
                        </m:ctrlPr>
                      </m:fPr>
                      <m:num>
                        <m:r>
                          <a:rPr lang="en-US" altLang="zh-CN" sz="2400" i="1">
                            <a:latin typeface="Cambria Math"/>
                          </a:rPr>
                          <m:t>𝑑</m:t>
                        </m:r>
                        <m:d>
                          <m:dPr>
                            <m:ctrlPr>
                              <a:rPr lang="en-US" altLang="zh-CN" sz="2400" i="1">
                                <a:latin typeface="Cambria Math" panose="02040503050406030204" pitchFamily="18" charset="0"/>
                              </a:rPr>
                            </m:ctrlPr>
                          </m:dPr>
                          <m:e>
                            <m:r>
                              <a:rPr lang="en-US" altLang="zh-CN" sz="2400" i="1">
                                <a:latin typeface="Cambria Math"/>
                              </a:rPr>
                              <m:t>𝑇</m:t>
                            </m:r>
                            <m:r>
                              <a:rPr lang="en-US" altLang="zh-CN" sz="2400" i="1">
                                <a:latin typeface="Cambria Math"/>
                              </a:rPr>
                              <m:t>+</m:t>
                            </m:r>
                            <m:r>
                              <a:rPr lang="en-US" altLang="zh-CN" sz="2400" i="1">
                                <a:latin typeface="Cambria Math"/>
                              </a:rPr>
                              <m:t>𝑈</m:t>
                            </m:r>
                          </m:e>
                        </m:d>
                      </m:num>
                      <m:den>
                        <m:r>
                          <a:rPr lang="en-US" altLang="zh-CN" sz="2400" i="1">
                            <a:latin typeface="Cambria Math"/>
                          </a:rPr>
                          <m:t>𝑑𝑡</m:t>
                        </m:r>
                      </m:den>
                    </m:f>
                    <m:r>
                      <a:rPr lang="en-US" sz="2400" b="0" i="1" smtClean="0">
                        <a:latin typeface="Cambria Math"/>
                      </a:rPr>
                      <m:t>=0</m:t>
                    </m:r>
                  </m:oMath>
                </a14:m>
                <a:endParaRPr lang="en-US" sz="2400" dirty="0" smtClean="0"/>
              </a:p>
              <a:p>
                <a:pPr marL="0" indent="0">
                  <a:buNone/>
                </a:pPr>
                <a:r>
                  <a:rPr lang="en-US" sz="2400" dirty="0" smtClean="0"/>
                  <a:t>Energy is conserved! </a:t>
                </a:r>
                <a:endParaRPr lang="en-US" sz="2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39464" y="1690689"/>
                <a:ext cx="7886700" cy="4351338"/>
              </a:xfrm>
              <a:blipFill rotWithShape="1">
                <a:blip r:embed="rId2"/>
                <a:stretch>
                  <a:fillRect l="-1159" t="-1961" r="-155" b="-8263"/>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171894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3D motion, power</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28650" y="1492138"/>
                <a:ext cx="7886700" cy="4351338"/>
              </a:xfrm>
            </p:spPr>
            <p:txBody>
              <a:bodyPr>
                <a:noAutofit/>
              </a:bodyPr>
              <a:lstStyle/>
              <a:p>
                <a:r>
                  <a:rPr lang="en-US" dirty="0" smtClean="0"/>
                  <a:t>Consider now a 3D motion, KE has three terms</a:t>
                </a:r>
              </a:p>
              <a:p>
                <a:pPr marL="0" indent="0">
                  <a:buNone/>
                </a:pPr>
                <a:r>
                  <a:rPr lang="en-US" dirty="0"/>
                  <a:t> </a:t>
                </a:r>
                <a:r>
                  <a:rPr lang="en-US" dirty="0" smtClean="0"/>
                  <a:t>        </a:t>
                </a:r>
                <a14:m>
                  <m:oMath xmlns:m="http://schemas.openxmlformats.org/officeDocument/2006/math">
                    <m:r>
                      <a:rPr lang="en-US" b="0" i="1" smtClean="0">
                        <a:latin typeface="Cambria Math"/>
                      </a:rPr>
                      <m:t>𝑇</m:t>
                    </m:r>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1</m:t>
                        </m:r>
                      </m:num>
                      <m:den>
                        <m:r>
                          <a:rPr lang="en-US" b="0" i="1" smtClean="0">
                            <a:latin typeface="Cambria Math"/>
                          </a:rPr>
                          <m:t>2</m:t>
                        </m:r>
                      </m:den>
                    </m:f>
                    <m:r>
                      <a:rPr lang="en-US" b="0" i="1" smtClean="0">
                        <a:latin typeface="Cambria Math"/>
                      </a:rPr>
                      <m:t>𝑚</m:t>
                    </m:r>
                    <m:d>
                      <m:dPr>
                        <m:ctrlPr>
                          <a:rPr lang="en-US" b="0" i="1" smtClean="0">
                            <a:latin typeface="Cambria Math" panose="02040503050406030204" pitchFamily="18" charset="0"/>
                          </a:rPr>
                        </m:ctrlPr>
                      </m:dPr>
                      <m:e>
                        <m:sSubSup>
                          <m:sSubSupPr>
                            <m:ctrlPr>
                              <a:rPr lang="en-US" b="0" i="1" smtClean="0">
                                <a:latin typeface="Cambria Math" panose="02040503050406030204" pitchFamily="18" charset="0"/>
                              </a:rPr>
                            </m:ctrlPr>
                          </m:sSubSupPr>
                          <m:e>
                            <m:r>
                              <a:rPr lang="en-US" b="0" i="1" smtClean="0">
                                <a:latin typeface="Cambria Math"/>
                              </a:rPr>
                              <m:t>𝑣</m:t>
                            </m:r>
                          </m:e>
                          <m:sub>
                            <m:r>
                              <a:rPr lang="en-US" b="0" i="1" smtClean="0">
                                <a:latin typeface="Cambria Math"/>
                              </a:rPr>
                              <m:t>𝑥</m:t>
                            </m:r>
                          </m:sub>
                          <m:sup>
                            <m:r>
                              <a:rPr lang="en-US" b="0" i="1" smtClean="0">
                                <a:latin typeface="Cambria Math"/>
                              </a:rPr>
                              <m:t>2</m:t>
                            </m:r>
                          </m:sup>
                        </m:sSubSup>
                        <m:r>
                          <a:rPr lang="en-US" b="0" i="1" smtClean="0">
                            <a:latin typeface="Cambria Math"/>
                          </a:rPr>
                          <m:t>+</m:t>
                        </m:r>
                        <m:sSubSup>
                          <m:sSubSupPr>
                            <m:ctrlPr>
                              <a:rPr lang="en-US" b="0" i="1" smtClean="0">
                                <a:latin typeface="Cambria Math" panose="02040503050406030204" pitchFamily="18" charset="0"/>
                              </a:rPr>
                            </m:ctrlPr>
                          </m:sSubSupPr>
                          <m:e>
                            <m:r>
                              <a:rPr lang="en-US" b="0" i="1" smtClean="0">
                                <a:latin typeface="Cambria Math"/>
                              </a:rPr>
                              <m:t>𝑣</m:t>
                            </m:r>
                          </m:e>
                          <m:sub>
                            <m:r>
                              <a:rPr lang="en-US" b="0" i="1" smtClean="0">
                                <a:latin typeface="Cambria Math"/>
                              </a:rPr>
                              <m:t>𝑦</m:t>
                            </m:r>
                          </m:sub>
                          <m:sup>
                            <m:r>
                              <a:rPr lang="en-US" b="0" i="1" smtClean="0">
                                <a:latin typeface="Cambria Math"/>
                              </a:rPr>
                              <m:t>2</m:t>
                            </m:r>
                          </m:sup>
                        </m:sSubSup>
                        <m:r>
                          <a:rPr lang="en-US" altLang="zh-CN" b="0" i="1" smtClean="0">
                            <a:latin typeface="Cambria Math"/>
                          </a:rPr>
                          <m:t>+</m:t>
                        </m:r>
                        <m:sSubSup>
                          <m:sSubSupPr>
                            <m:ctrlPr>
                              <a:rPr lang="en-US" altLang="zh-CN" b="0" i="1" smtClean="0">
                                <a:latin typeface="Cambria Math" panose="02040503050406030204" pitchFamily="18" charset="0"/>
                              </a:rPr>
                            </m:ctrlPr>
                          </m:sSubSupPr>
                          <m:e>
                            <m:r>
                              <a:rPr lang="en-US" altLang="zh-CN" b="0" i="1" smtClean="0">
                                <a:latin typeface="Cambria Math"/>
                              </a:rPr>
                              <m:t>𝑣</m:t>
                            </m:r>
                          </m:e>
                          <m:sub>
                            <m:r>
                              <a:rPr lang="en-US" altLang="zh-CN" b="0" i="1" smtClean="0">
                                <a:latin typeface="Cambria Math"/>
                              </a:rPr>
                              <m:t>𝑧</m:t>
                            </m:r>
                          </m:sub>
                          <m:sup>
                            <m:r>
                              <a:rPr lang="en-US" altLang="zh-CN" b="0" i="1" smtClean="0">
                                <a:latin typeface="Cambria Math"/>
                              </a:rPr>
                              <m:t>2</m:t>
                            </m:r>
                          </m:sup>
                        </m:sSubSup>
                      </m:e>
                    </m:d>
                  </m:oMath>
                </a14:m>
                <a:endParaRPr lang="en-US" dirty="0"/>
              </a:p>
              <a:p>
                <a:r>
                  <a:rPr lang="en-US" dirty="0" smtClean="0"/>
                  <a:t>When we take derivative, one has</a:t>
                </a:r>
              </a:p>
              <a:p>
                <a:pPr marL="0" indent="0">
                  <a:buNone/>
                </a:pPr>
                <a:r>
                  <a:rPr lang="en-US" dirty="0"/>
                  <a:t> </a:t>
                </a:r>
                <a:r>
                  <a:rPr lang="en-US" dirty="0" smtClean="0"/>
                  <a:t>         </a:t>
                </a:r>
                <a14:m>
                  <m:oMath xmlns:m="http://schemas.openxmlformats.org/officeDocument/2006/math">
                    <m:f>
                      <m:fPr>
                        <m:ctrlPr>
                          <a:rPr lang="en-US" b="0" i="1" smtClean="0">
                            <a:latin typeface="Cambria Math" panose="02040503050406030204" pitchFamily="18" charset="0"/>
                          </a:rPr>
                        </m:ctrlPr>
                      </m:fPr>
                      <m:num>
                        <m:r>
                          <a:rPr lang="en-US" b="0" i="1" smtClean="0">
                            <a:latin typeface="Cambria Math"/>
                          </a:rPr>
                          <m:t>𝑑𝑇</m:t>
                        </m:r>
                      </m:num>
                      <m:den>
                        <m:r>
                          <a:rPr lang="en-US" b="0" i="1" smtClean="0">
                            <a:latin typeface="Cambria Math"/>
                          </a:rPr>
                          <m:t>𝑑𝑡</m:t>
                        </m:r>
                      </m:den>
                    </m:f>
                    <m:r>
                      <a:rPr lang="en-US" b="0" i="1" smtClean="0">
                        <a:latin typeface="Cambria Math"/>
                      </a:rPr>
                      <m:t>=</m:t>
                    </m:r>
                    <m:acc>
                      <m:accPr>
                        <m:chr m:val="⃗"/>
                        <m:ctrlPr>
                          <a:rPr lang="en-US" b="0" i="1" smtClean="0">
                            <a:latin typeface="Cambria Math" panose="02040503050406030204" pitchFamily="18" charset="0"/>
                          </a:rPr>
                        </m:ctrlPr>
                      </m:accPr>
                      <m:e>
                        <m:r>
                          <a:rPr lang="en-US" b="0" i="1" smtClean="0">
                            <a:latin typeface="Cambria Math"/>
                          </a:rPr>
                          <m:t>𝐹</m:t>
                        </m:r>
                      </m:e>
                    </m:acc>
                    <m:r>
                      <a:rPr lang="en-US" b="0" i="1" dirty="0" smtClean="0">
                        <a:latin typeface="Cambria Math"/>
                        <a:ea typeface="Cambria Math"/>
                      </a:rPr>
                      <m:t>∙</m:t>
                    </m:r>
                    <m:acc>
                      <m:accPr>
                        <m:chr m:val="⃗"/>
                        <m:ctrlPr>
                          <a:rPr lang="en-US" b="0" i="1" dirty="0" smtClean="0">
                            <a:latin typeface="Cambria Math" panose="02040503050406030204" pitchFamily="18" charset="0"/>
                            <a:ea typeface="Cambria Math"/>
                          </a:rPr>
                        </m:ctrlPr>
                      </m:accPr>
                      <m:e>
                        <m:r>
                          <a:rPr lang="en-US" b="0" i="1" dirty="0" smtClean="0">
                            <a:latin typeface="Cambria Math"/>
                            <a:ea typeface="Cambria Math"/>
                          </a:rPr>
                          <m:t>𝑣</m:t>
                        </m:r>
                      </m:e>
                    </m:acc>
                    <m:r>
                      <a:rPr lang="en-US" b="0" i="1" dirty="0" smtClean="0">
                        <a:latin typeface="Cambria Math"/>
                        <a:ea typeface="Cambria Math"/>
                      </a:rPr>
                      <m:t>=</m:t>
                    </m:r>
                    <m:sSub>
                      <m:sSubPr>
                        <m:ctrlPr>
                          <a:rPr lang="en-US" b="0" i="1" dirty="0" smtClean="0">
                            <a:latin typeface="Cambria Math" panose="02040503050406030204" pitchFamily="18" charset="0"/>
                            <a:ea typeface="Cambria Math"/>
                          </a:rPr>
                        </m:ctrlPr>
                      </m:sSubPr>
                      <m:e>
                        <m:r>
                          <a:rPr lang="en-US" b="0" i="1" dirty="0" smtClean="0">
                            <a:latin typeface="Cambria Math"/>
                            <a:ea typeface="Cambria Math"/>
                          </a:rPr>
                          <m:t>𝐹</m:t>
                        </m:r>
                      </m:e>
                      <m:sub>
                        <m:r>
                          <a:rPr lang="en-US" b="0" i="1" dirty="0" smtClean="0">
                            <a:latin typeface="Cambria Math"/>
                            <a:ea typeface="Cambria Math"/>
                          </a:rPr>
                          <m:t>𝑥</m:t>
                        </m:r>
                      </m:sub>
                    </m:sSub>
                    <m:sSub>
                      <m:sSubPr>
                        <m:ctrlPr>
                          <a:rPr lang="en-US" b="0" i="1" dirty="0" smtClean="0">
                            <a:latin typeface="Cambria Math" panose="02040503050406030204" pitchFamily="18" charset="0"/>
                            <a:ea typeface="Cambria Math"/>
                          </a:rPr>
                        </m:ctrlPr>
                      </m:sSubPr>
                      <m:e>
                        <m:r>
                          <a:rPr lang="en-US" b="0" i="1" dirty="0" smtClean="0">
                            <a:latin typeface="Cambria Math"/>
                            <a:ea typeface="Cambria Math"/>
                          </a:rPr>
                          <m:t>𝑣</m:t>
                        </m:r>
                      </m:e>
                      <m:sub>
                        <m:r>
                          <a:rPr lang="en-US" b="0" i="1" dirty="0" smtClean="0">
                            <a:latin typeface="Cambria Math"/>
                            <a:ea typeface="Cambria Math"/>
                          </a:rPr>
                          <m:t>𝑥</m:t>
                        </m:r>
                      </m:sub>
                    </m:sSub>
                    <m:r>
                      <a:rPr lang="en-US" b="0" i="1" dirty="0" smtClean="0">
                        <a:latin typeface="Cambria Math"/>
                        <a:ea typeface="Cambria Math"/>
                      </a:rPr>
                      <m:t>+</m:t>
                    </m:r>
                    <m:sSub>
                      <m:sSubPr>
                        <m:ctrlPr>
                          <a:rPr lang="en-US" b="0" i="1" dirty="0" smtClean="0">
                            <a:latin typeface="Cambria Math" panose="02040503050406030204" pitchFamily="18" charset="0"/>
                            <a:ea typeface="Cambria Math"/>
                          </a:rPr>
                        </m:ctrlPr>
                      </m:sSubPr>
                      <m:e>
                        <m:r>
                          <a:rPr lang="en-US" b="0" i="1" dirty="0" smtClean="0">
                            <a:latin typeface="Cambria Math"/>
                            <a:ea typeface="Cambria Math"/>
                          </a:rPr>
                          <m:t>𝐹</m:t>
                        </m:r>
                      </m:e>
                      <m:sub>
                        <m:r>
                          <a:rPr lang="en-US" b="0" i="1" dirty="0" smtClean="0">
                            <a:latin typeface="Cambria Math"/>
                            <a:ea typeface="Cambria Math"/>
                          </a:rPr>
                          <m:t>𝑦</m:t>
                        </m:r>
                      </m:sub>
                    </m:sSub>
                    <m:sSub>
                      <m:sSubPr>
                        <m:ctrlPr>
                          <a:rPr lang="en-US" b="0" i="1" dirty="0" smtClean="0">
                            <a:latin typeface="Cambria Math" panose="02040503050406030204" pitchFamily="18" charset="0"/>
                            <a:ea typeface="Cambria Math"/>
                          </a:rPr>
                        </m:ctrlPr>
                      </m:sSubPr>
                      <m:e>
                        <m:r>
                          <a:rPr lang="en-US" b="0" i="1" dirty="0" smtClean="0">
                            <a:latin typeface="Cambria Math"/>
                            <a:ea typeface="Cambria Math"/>
                          </a:rPr>
                          <m:t>𝑣</m:t>
                        </m:r>
                      </m:e>
                      <m:sub>
                        <m:r>
                          <a:rPr lang="en-US" b="0" i="1" dirty="0" smtClean="0">
                            <a:latin typeface="Cambria Math"/>
                            <a:ea typeface="Cambria Math"/>
                          </a:rPr>
                          <m:t>𝑦</m:t>
                        </m:r>
                      </m:sub>
                    </m:sSub>
                    <m:r>
                      <a:rPr lang="en-US" b="0" i="1" dirty="0" smtClean="0">
                        <a:latin typeface="Cambria Math"/>
                        <a:ea typeface="Cambria Math"/>
                      </a:rPr>
                      <m:t>+</m:t>
                    </m:r>
                    <m:sSub>
                      <m:sSubPr>
                        <m:ctrlPr>
                          <a:rPr lang="en-US" b="0" i="1" dirty="0" smtClean="0">
                            <a:latin typeface="Cambria Math" panose="02040503050406030204" pitchFamily="18" charset="0"/>
                            <a:ea typeface="Cambria Math"/>
                          </a:rPr>
                        </m:ctrlPr>
                      </m:sSubPr>
                      <m:e>
                        <m:r>
                          <a:rPr lang="en-US" b="0" i="1" dirty="0" smtClean="0">
                            <a:latin typeface="Cambria Math"/>
                            <a:ea typeface="Cambria Math"/>
                          </a:rPr>
                          <m:t>𝐹</m:t>
                        </m:r>
                      </m:e>
                      <m:sub>
                        <m:r>
                          <a:rPr lang="en-US" b="0" i="1" dirty="0" smtClean="0">
                            <a:latin typeface="Cambria Math"/>
                            <a:ea typeface="Cambria Math"/>
                          </a:rPr>
                          <m:t>𝑧</m:t>
                        </m:r>
                      </m:sub>
                    </m:sSub>
                    <m:sSub>
                      <m:sSubPr>
                        <m:ctrlPr>
                          <a:rPr lang="en-US" b="0" i="1" dirty="0" smtClean="0">
                            <a:latin typeface="Cambria Math" panose="02040503050406030204" pitchFamily="18" charset="0"/>
                            <a:ea typeface="Cambria Math"/>
                          </a:rPr>
                        </m:ctrlPr>
                      </m:sSubPr>
                      <m:e>
                        <m:r>
                          <a:rPr lang="en-US" b="0" i="1" dirty="0" smtClean="0">
                            <a:latin typeface="Cambria Math"/>
                            <a:ea typeface="Cambria Math"/>
                          </a:rPr>
                          <m:t>𝑣</m:t>
                        </m:r>
                      </m:e>
                      <m:sub>
                        <m:r>
                          <a:rPr lang="en-US" b="0" i="1" dirty="0" smtClean="0">
                            <a:latin typeface="Cambria Math"/>
                            <a:ea typeface="Cambria Math"/>
                          </a:rPr>
                          <m:t>𝑧</m:t>
                        </m:r>
                      </m:sub>
                    </m:sSub>
                  </m:oMath>
                </a14:m>
                <a:endParaRPr lang="en-US" dirty="0" smtClean="0"/>
              </a:p>
              <a:p>
                <a:r>
                  <a:rPr lang="en-US" dirty="0" smtClean="0"/>
                  <a:t>Thus the change of KE is the product of force (scalar) product with velocity: which is called the </a:t>
                </a:r>
                <a:r>
                  <a:rPr lang="en-US" dirty="0" smtClean="0">
                    <a:solidFill>
                      <a:srgbClr val="FF0000"/>
                    </a:solidFill>
                  </a:rPr>
                  <a:t>power</a:t>
                </a:r>
                <a:r>
                  <a:rPr lang="en-US" dirty="0" smtClean="0"/>
                  <a:t>, </a:t>
                </a:r>
                <a14:m>
                  <m:oMath xmlns:m="http://schemas.openxmlformats.org/officeDocument/2006/math">
                    <m:r>
                      <a:rPr lang="en-US" b="0" i="1" smtClean="0">
                        <a:latin typeface="Cambria Math"/>
                      </a:rPr>
                      <m:t>𝑃</m:t>
                    </m:r>
                    <m:r>
                      <a:rPr lang="en-US" b="0" i="0" smtClean="0">
                        <a:latin typeface="Cambria Math"/>
                      </a:rPr>
                      <m:t>=</m:t>
                    </m:r>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𝐹</m:t>
                        </m:r>
                      </m:e>
                    </m:acc>
                    <m:r>
                      <a:rPr lang="en-US" b="0" i="1" dirty="0" smtClean="0">
                        <a:latin typeface="Cambria Math" panose="02040503050406030204" pitchFamily="18" charset="0"/>
                      </a:rPr>
                      <m:t>⋅</m:t>
                    </m:r>
                    <m:acc>
                      <m:accPr>
                        <m:chr m:val="⃗"/>
                        <m:ctrlPr>
                          <a:rPr lang="en-US" b="0" i="1" dirty="0" smtClean="0">
                            <a:latin typeface="Cambria Math" panose="02040503050406030204" pitchFamily="18" charset="0"/>
                          </a:rPr>
                        </m:ctrlPr>
                      </m:accPr>
                      <m:e>
                        <m:r>
                          <a:rPr lang="en-US" b="0" i="1" dirty="0" smtClean="0">
                            <a:latin typeface="Cambria Math" panose="02040503050406030204" pitchFamily="18" charset="0"/>
                          </a:rPr>
                          <m:t>𝑣</m:t>
                        </m:r>
                      </m:e>
                    </m:acc>
                    <m:r>
                      <a:rPr lang="en-US" b="0" i="1" dirty="0" smtClean="0">
                        <a:latin typeface="Cambria Math" panose="02040503050406030204" pitchFamily="18" charset="0"/>
                      </a:rPr>
                      <m:t> </m:t>
                    </m:r>
                  </m:oMath>
                </a14:m>
                <a:r>
                  <a:rPr lang="en-US" dirty="0" smtClean="0"/>
                  <a:t> (this is the property of the force)</a:t>
                </a:r>
              </a:p>
              <a:p>
                <a:r>
                  <a:rPr lang="en-US" dirty="0" smtClean="0">
                    <a:solidFill>
                      <a:srgbClr val="FF0000"/>
                    </a:solidFill>
                  </a:rPr>
                  <a:t>The rate of the change of the KE of an object is equal to the power expended by the force acting on it. </a:t>
                </a:r>
                <a:endParaRPr lang="en-US" dirty="0">
                  <a:solidFill>
                    <a:srgbClr val="FF0000"/>
                  </a:solidFill>
                </a:endParaRPr>
              </a:p>
              <a:p>
                <a:pPr marL="0" indent="0">
                  <a:buNone/>
                </a:pPr>
                <a:endParaRPr lang="en-US" dirty="0" smtClean="0"/>
              </a:p>
              <a:p>
                <a:pPr marL="0" indent="0">
                  <a:buNone/>
                </a:pPr>
                <a:r>
                  <a:rPr lang="en-US" dirty="0"/>
                  <a:t> </a:t>
                </a:r>
                <a:r>
                  <a:rPr lang="en-US" dirty="0" smtClean="0"/>
                  <a:t>  </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28650" y="1492138"/>
                <a:ext cx="7886700" cy="4351338"/>
              </a:xfrm>
              <a:blipFill rotWithShape="1">
                <a:blip r:embed="rId2"/>
                <a:stretch>
                  <a:fillRect l="-1314" t="-2241" b="-17507"/>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9151987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done by force </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28650" y="1825624"/>
                <a:ext cx="8108950" cy="4823531"/>
              </a:xfrm>
            </p:spPr>
            <p:txBody>
              <a:bodyPr>
                <a:normAutofit fontScale="92500" lnSpcReduction="20000"/>
              </a:bodyPr>
              <a:lstStyle/>
              <a:p>
                <a:pPr>
                  <a:lnSpc>
                    <a:spcPct val="110000"/>
                  </a:lnSpc>
                </a:pPr>
                <a:r>
                  <a:rPr lang="en-US" dirty="0" smtClean="0"/>
                  <a:t>The power integrating over time, is </a:t>
                </a:r>
              </a:p>
              <a:p>
                <a:pPr marL="0" indent="0">
                  <a:lnSpc>
                    <a:spcPct val="110000"/>
                  </a:lnSpc>
                  <a:buNone/>
                </a:pPr>
                <a14:m>
                  <m:oMathPara xmlns:m="http://schemas.openxmlformats.org/officeDocument/2006/math">
                    <m:oMathParaPr>
                      <m:jc m:val="centerGroup"/>
                    </m:oMathParaPr>
                    <m:oMath xmlns:m="http://schemas.openxmlformats.org/officeDocument/2006/math">
                      <m:nary>
                        <m:naryPr>
                          <m:subHide m:val="on"/>
                          <m:supHide m:val="on"/>
                          <m:ctrlPr>
                            <a:rPr lang="en-US" altLang="zh-CN" b="0" i="1" smtClean="0">
                              <a:latin typeface="Cambria Math" panose="02040503050406030204" pitchFamily="18" charset="0"/>
                            </a:rPr>
                          </m:ctrlPr>
                        </m:naryPr>
                        <m:sub/>
                        <m:sup/>
                        <m:e>
                          <m:r>
                            <a:rPr lang="en-US" altLang="zh-CN" i="1">
                              <a:latin typeface="Cambria Math" panose="02040503050406030204" pitchFamily="18" charset="0"/>
                            </a:rPr>
                            <m:t>𝑃𝑑𝑡</m:t>
                          </m:r>
                        </m:e>
                      </m:nary>
                      <m:r>
                        <a:rPr lang="en-US" b="0" i="1" smtClean="0">
                          <a:latin typeface="Cambria Math" panose="02040503050406030204" pitchFamily="18" charset="0"/>
                        </a:rPr>
                        <m:t>=</m:t>
                      </m:r>
                      <m:nary>
                        <m:naryPr>
                          <m:subHide m:val="on"/>
                          <m:supHide m:val="on"/>
                          <m:ctrlPr>
                            <a:rPr lang="en-US" altLang="zh-CN" b="0" i="1" smtClean="0">
                              <a:latin typeface="Cambria Math" panose="02040503050406030204" pitchFamily="18" charset="0"/>
                            </a:rPr>
                          </m:ctrlPr>
                        </m:naryPr>
                        <m:sub/>
                        <m:sup/>
                        <m:e>
                          <m:acc>
                            <m:accPr>
                              <m:chr m:val="⃗"/>
                              <m:ctrlPr>
                                <a:rPr lang="en-US" altLang="zh-CN" i="1">
                                  <a:latin typeface="Cambria Math" panose="02040503050406030204" pitchFamily="18" charset="0"/>
                                </a:rPr>
                              </m:ctrlPr>
                            </m:accPr>
                            <m:e>
                              <m:r>
                                <a:rPr lang="en-US" altLang="zh-CN" i="1">
                                  <a:latin typeface="Cambria Math" panose="02040503050406030204" pitchFamily="18" charset="0"/>
                                </a:rPr>
                                <m:t>𝐹</m:t>
                              </m:r>
                            </m:e>
                          </m:acc>
                          <m:r>
                            <a:rPr lang="en-US" altLang="zh-CN" i="1">
                              <a:latin typeface="Cambria Math" panose="02040503050406030204" pitchFamily="18" charset="0"/>
                            </a:rPr>
                            <m:t>⋅</m:t>
                          </m:r>
                          <m:r>
                            <a:rPr lang="en-US" altLang="zh-CN" i="1">
                              <a:latin typeface="Cambria Math" panose="02040503050406030204" pitchFamily="18" charset="0"/>
                            </a:rPr>
                            <m:t>𝑑</m:t>
                          </m:r>
                          <m:acc>
                            <m:accPr>
                              <m:chr m:val="⃗"/>
                              <m:ctrlPr>
                                <a:rPr lang="en-US" altLang="zh-CN" i="1">
                                  <a:latin typeface="Cambria Math" panose="02040503050406030204" pitchFamily="18" charset="0"/>
                                </a:rPr>
                              </m:ctrlPr>
                            </m:accPr>
                            <m:e>
                              <m:r>
                                <a:rPr lang="en-US" altLang="zh-CN" i="1">
                                  <a:latin typeface="Cambria Math" panose="02040503050406030204" pitchFamily="18" charset="0"/>
                                </a:rPr>
                                <m:t>𝑟</m:t>
                              </m:r>
                            </m:e>
                          </m:acc>
                        </m:e>
                      </m:nary>
                      <m:r>
                        <a:rPr lang="en-US" b="0" i="1" smtClean="0">
                          <a:latin typeface="Cambria Math" panose="02040503050406030204" pitchFamily="18" charset="0"/>
                        </a:rPr>
                        <m:t>=</m:t>
                      </m:r>
                      <m:r>
                        <a:rPr lang="en-US" b="0" i="1" smtClean="0">
                          <a:latin typeface="Cambria Math" panose="02040503050406030204" pitchFamily="18" charset="0"/>
                        </a:rPr>
                        <m:t>𝑊</m:t>
                      </m:r>
                    </m:oMath>
                  </m:oMathPara>
                </a14:m>
                <a:endParaRPr lang="en-US" dirty="0" smtClean="0"/>
              </a:p>
              <a:p>
                <a:pPr marL="0" indent="0">
                  <a:lnSpc>
                    <a:spcPct val="110000"/>
                  </a:lnSpc>
                  <a:buNone/>
                </a:pPr>
                <a:r>
                  <a:rPr lang="en-US" dirty="0" smtClean="0"/>
                  <a:t>The RHS is the force times displacement, which is called </a:t>
                </a:r>
                <a:r>
                  <a:rPr lang="en-US" dirty="0" smtClean="0">
                    <a:solidFill>
                      <a:srgbClr val="FF0000"/>
                    </a:solidFill>
                  </a:rPr>
                  <a:t>work. </a:t>
                </a:r>
              </a:p>
              <a:p>
                <a:pPr marL="0" indent="0">
                  <a:lnSpc>
                    <a:spcPct val="110000"/>
                  </a:lnSpc>
                  <a:buNone/>
                </a:pPr>
                <a14:m>
                  <m:oMathPara xmlns:m="http://schemas.openxmlformats.org/officeDocument/2006/math">
                    <m:oMathParaPr>
                      <m:jc m:val="centerGroup"/>
                    </m:oMathParaPr>
                    <m:oMath xmlns:m="http://schemas.openxmlformats.org/officeDocument/2006/math">
                      <m:r>
                        <a:rPr lang="en-US" b="0" i="1" smtClean="0">
                          <a:solidFill>
                            <a:schemeClr val="tx1"/>
                          </a:solidFill>
                          <a:latin typeface="Cambria Math"/>
                        </a:rPr>
                        <m:t>𝑑𝑊</m:t>
                      </m:r>
                      <m:r>
                        <a:rPr lang="en-US" b="0" i="1" smtClean="0">
                          <a:solidFill>
                            <a:schemeClr val="tx1"/>
                          </a:solidFill>
                          <a:latin typeface="Cambria Math"/>
                        </a:rPr>
                        <m:t>=</m:t>
                      </m:r>
                      <m:acc>
                        <m:accPr>
                          <m:chr m:val="⃗"/>
                          <m:ctrlPr>
                            <a:rPr lang="en-US" altLang="zh-CN" i="1">
                              <a:solidFill>
                                <a:schemeClr val="tx1"/>
                              </a:solidFill>
                              <a:latin typeface="Cambria Math" panose="02040503050406030204" pitchFamily="18" charset="0"/>
                            </a:rPr>
                          </m:ctrlPr>
                        </m:accPr>
                        <m:e>
                          <m:r>
                            <a:rPr lang="en-US" altLang="zh-CN" i="1">
                              <a:solidFill>
                                <a:schemeClr val="tx1"/>
                              </a:solidFill>
                              <a:latin typeface="Cambria Math" panose="02040503050406030204" pitchFamily="18" charset="0"/>
                            </a:rPr>
                            <m:t>𝐹</m:t>
                          </m:r>
                        </m:e>
                      </m:acc>
                      <m:r>
                        <a:rPr lang="en-US" altLang="zh-CN" i="1">
                          <a:latin typeface="Cambria Math" panose="02040503050406030204" pitchFamily="18" charset="0"/>
                        </a:rPr>
                        <m:t>⋅</m:t>
                      </m:r>
                      <m:r>
                        <a:rPr lang="en-US" altLang="zh-CN" i="1">
                          <a:latin typeface="Cambria Math" panose="02040503050406030204" pitchFamily="18" charset="0"/>
                        </a:rPr>
                        <m:t>𝑑</m:t>
                      </m:r>
                      <m:acc>
                        <m:accPr>
                          <m:chr m:val="⃗"/>
                          <m:ctrlPr>
                            <a:rPr lang="en-US" altLang="zh-CN" i="1">
                              <a:latin typeface="Cambria Math" panose="02040503050406030204" pitchFamily="18" charset="0"/>
                            </a:rPr>
                          </m:ctrlPr>
                        </m:accPr>
                        <m:e>
                          <m:r>
                            <a:rPr lang="en-US" altLang="zh-CN" i="1">
                              <a:latin typeface="Cambria Math" panose="02040503050406030204" pitchFamily="18" charset="0"/>
                            </a:rPr>
                            <m:t>𝑟</m:t>
                          </m:r>
                        </m:e>
                      </m:acc>
                      <m:r>
                        <a:rPr lang="en-US" altLang="zh-CN" b="0" i="1" smtClean="0">
                          <a:latin typeface="Cambria Math"/>
                        </a:rPr>
                        <m:t>=</m:t>
                      </m:r>
                      <m:r>
                        <a:rPr lang="en-US" altLang="zh-CN" b="0" i="1" smtClean="0">
                          <a:latin typeface="Cambria Math"/>
                        </a:rPr>
                        <m:t>𝑃𝑑𝑡</m:t>
                      </m:r>
                    </m:oMath>
                  </m:oMathPara>
                </a14:m>
                <a:endParaRPr lang="en-US" dirty="0" smtClean="0">
                  <a:solidFill>
                    <a:srgbClr val="FF0000"/>
                  </a:solidFill>
                </a:endParaRPr>
              </a:p>
              <a:p>
                <a:pPr marL="0" indent="0">
                  <a:lnSpc>
                    <a:spcPct val="110000"/>
                  </a:lnSpc>
                  <a:buNone/>
                </a:pPr>
                <a:r>
                  <a:rPr lang="en-US" dirty="0" smtClean="0"/>
                  <a:t>This is not an usual integral, it is an </a:t>
                </a:r>
                <a:r>
                  <a:rPr lang="en-US" dirty="0" smtClean="0">
                    <a:solidFill>
                      <a:srgbClr val="FF0000"/>
                    </a:solidFill>
                  </a:rPr>
                  <a:t>integral over a path </a:t>
                </a:r>
                <a:r>
                  <a:rPr lang="en-US" dirty="0" smtClean="0"/>
                  <a:t>of a particle. Integral over a path is an advanced concept. </a:t>
                </a:r>
              </a:p>
              <a:p>
                <a:pPr>
                  <a:lnSpc>
                    <a:spcPct val="110000"/>
                  </a:lnSpc>
                </a:pPr>
                <a:r>
                  <a:rPr lang="en-US" dirty="0" smtClean="0">
                    <a:solidFill>
                      <a:srgbClr val="FF0000"/>
                    </a:solidFill>
                  </a:rPr>
                  <a:t>Power is the work done by a force per unit second</a:t>
                </a:r>
                <a:r>
                  <a:rPr lang="en-US" dirty="0" smtClean="0"/>
                  <a:t>. </a:t>
                </a:r>
              </a:p>
              <a:p>
                <a:pPr marL="0" indent="0">
                  <a:lnSpc>
                    <a:spcPct val="110000"/>
                  </a:lnSpc>
                  <a:buNone/>
                </a:pPr>
                <a14:m>
                  <m:oMathPara xmlns:m="http://schemas.openxmlformats.org/officeDocument/2006/math">
                    <m:oMathParaPr>
                      <m:jc m:val="centerGroup"/>
                    </m:oMathParaPr>
                    <m:oMath xmlns:m="http://schemas.openxmlformats.org/officeDocument/2006/math">
                      <m:r>
                        <a:rPr lang="en-US" b="0" i="1" smtClean="0">
                          <a:latin typeface="Cambria Math"/>
                        </a:rPr>
                        <m:t>𝑃</m:t>
                      </m:r>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𝑑𝑊</m:t>
                          </m:r>
                        </m:num>
                        <m:den>
                          <m:r>
                            <a:rPr lang="en-US" b="0" i="1" smtClean="0">
                              <a:latin typeface="Cambria Math"/>
                            </a:rPr>
                            <m:t>𝑑𝑡</m:t>
                          </m:r>
                        </m:den>
                      </m:f>
                    </m:oMath>
                  </m:oMathPara>
                </a14:m>
                <a:endParaRPr lang="en-US" dirty="0" smtClean="0"/>
              </a:p>
              <a:p>
                <a:pPr marL="0" indent="0">
                  <a:lnSpc>
                    <a:spcPct val="110000"/>
                  </a:lnSpc>
                  <a:buNone/>
                </a:pPr>
                <a:endParaRPr lang="en-US" dirty="0" smtClean="0"/>
              </a:p>
              <a:p>
                <a:pPr marL="0" indent="0">
                  <a:lnSpc>
                    <a:spcPct val="110000"/>
                  </a:lnSpc>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28650" y="1825624"/>
                <a:ext cx="8108950" cy="4823531"/>
              </a:xfrm>
              <a:blipFill rotWithShape="1">
                <a:blip r:embed="rId2"/>
                <a:stretch>
                  <a:fillRect l="-1278" t="-1894"/>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1547841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67608"/>
          </a:xfrm>
        </p:spPr>
        <p:txBody>
          <a:bodyPr>
            <a:normAutofit fontScale="90000"/>
          </a:bodyPr>
          <a:lstStyle/>
          <a:p>
            <a:r>
              <a:rPr lang="en-US" altLang="zh-CN" dirty="0" smtClean="0"/>
              <a:t>Work and kinetic energy</a:t>
            </a:r>
            <a:endParaRPr lang="zh-CN" altLang="en-US"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a:xfrm>
                <a:off x="628650" y="1158650"/>
                <a:ext cx="7886700" cy="5349725"/>
              </a:xfrm>
            </p:spPr>
            <p:txBody>
              <a:bodyPr>
                <a:normAutofit fontScale="92500" lnSpcReduction="20000"/>
              </a:bodyPr>
              <a:lstStyle/>
              <a:p>
                <a:pPr marL="0" indent="0">
                  <a:lnSpc>
                    <a:spcPct val="100000"/>
                  </a:lnSpc>
                  <a:buNone/>
                </a:pPr>
                <a:r>
                  <a:rPr lang="en-US" altLang="zh-CN" dirty="0" smtClean="0"/>
                  <a:t>Since the change of KE is power</a:t>
                </a:r>
              </a:p>
              <a:p>
                <a:pPr marL="0" indent="0">
                  <a:lnSpc>
                    <a:spcPct val="100000"/>
                  </a:lnSpc>
                  <a:buNone/>
                </a:pPr>
                <a14:m>
                  <m:oMathPara xmlns:m="http://schemas.openxmlformats.org/officeDocument/2006/math">
                    <m:oMathParaPr>
                      <m:jc m:val="centerGroup"/>
                    </m:oMathParaPr>
                    <m:oMath xmlns:m="http://schemas.openxmlformats.org/officeDocument/2006/math">
                      <m:f>
                        <m:fPr>
                          <m:ctrlPr>
                            <a:rPr lang="en-US" altLang="zh-CN" b="0" i="1" smtClean="0">
                              <a:latin typeface="Cambria Math" panose="02040503050406030204" pitchFamily="18" charset="0"/>
                            </a:rPr>
                          </m:ctrlPr>
                        </m:fPr>
                        <m:num>
                          <m:r>
                            <a:rPr lang="en-US" altLang="zh-CN" b="0" i="1" smtClean="0">
                              <a:latin typeface="Cambria Math"/>
                            </a:rPr>
                            <m:t>𝑑𝑇</m:t>
                          </m:r>
                        </m:num>
                        <m:den>
                          <m:r>
                            <a:rPr lang="en-US" altLang="zh-CN" b="0" i="1" smtClean="0">
                              <a:latin typeface="Cambria Math"/>
                            </a:rPr>
                            <m:t>𝑑𝑡</m:t>
                          </m:r>
                        </m:den>
                      </m:f>
                      <m:r>
                        <a:rPr lang="en-US" altLang="zh-CN" b="0" i="1" smtClean="0">
                          <a:latin typeface="Cambria Math"/>
                        </a:rPr>
                        <m:t>=</m:t>
                      </m:r>
                      <m:r>
                        <a:rPr lang="en-US" altLang="zh-CN" b="0" i="1" smtClean="0">
                          <a:latin typeface="Cambria Math"/>
                        </a:rPr>
                        <m:t>𝑃</m:t>
                      </m:r>
                    </m:oMath>
                  </m:oMathPara>
                </a14:m>
                <a:endParaRPr lang="en-US" altLang="zh-CN" dirty="0" smtClean="0"/>
              </a:p>
              <a:p>
                <a:pPr marL="0" indent="0">
                  <a:lnSpc>
                    <a:spcPct val="100000"/>
                  </a:lnSpc>
                  <a:buNone/>
                </a:pPr>
                <a:r>
                  <a:rPr lang="en-US" altLang="zh-CN" dirty="0" smtClean="0"/>
                  <a:t>And work done in </a:t>
                </a:r>
                <a14:m>
                  <m:oMath xmlns:m="http://schemas.openxmlformats.org/officeDocument/2006/math">
                    <m:r>
                      <a:rPr lang="en-US" altLang="zh-CN" i="1" dirty="0" smtClean="0">
                        <a:latin typeface="Cambria Math"/>
                      </a:rPr>
                      <m:t>𝑑𝑡</m:t>
                    </m:r>
                  </m:oMath>
                </a14:m>
                <a:r>
                  <a:rPr lang="en-US" altLang="zh-CN" dirty="0" smtClean="0"/>
                  <a:t> is</a:t>
                </a:r>
              </a:p>
              <a:p>
                <a:pPr marL="0" indent="0">
                  <a:lnSpc>
                    <a:spcPct val="100000"/>
                  </a:lnSpc>
                  <a:buNone/>
                </a:pPr>
                <a14:m>
                  <m:oMathPara xmlns:m="http://schemas.openxmlformats.org/officeDocument/2006/math">
                    <m:oMathParaPr>
                      <m:jc m:val="centerGroup"/>
                    </m:oMathParaPr>
                    <m:oMath xmlns:m="http://schemas.openxmlformats.org/officeDocument/2006/math">
                      <m:r>
                        <a:rPr lang="en-US" altLang="zh-CN" b="0" i="1" smtClean="0">
                          <a:latin typeface="Cambria Math"/>
                        </a:rPr>
                        <m:t>𝑑𝑊</m:t>
                      </m:r>
                      <m:r>
                        <a:rPr lang="en-US" altLang="zh-CN" b="0" i="1" smtClean="0">
                          <a:latin typeface="Cambria Math"/>
                        </a:rPr>
                        <m:t>=</m:t>
                      </m:r>
                      <m:r>
                        <a:rPr lang="en-US" altLang="zh-CN" b="0" i="1" smtClean="0">
                          <a:latin typeface="Cambria Math"/>
                        </a:rPr>
                        <m:t>𝑃𝑑𝑡</m:t>
                      </m:r>
                    </m:oMath>
                  </m:oMathPara>
                </a14:m>
                <a:endParaRPr lang="en-US" altLang="zh-CN" dirty="0" smtClean="0"/>
              </a:p>
              <a:p>
                <a:pPr marL="0" indent="0">
                  <a:lnSpc>
                    <a:spcPct val="100000"/>
                  </a:lnSpc>
                  <a:buNone/>
                </a:pPr>
                <a:r>
                  <a:rPr lang="en-US" altLang="zh-CN" dirty="0" smtClean="0"/>
                  <a:t>Therefore</a:t>
                </a:r>
              </a:p>
              <a:p>
                <a:pPr marL="0" indent="0">
                  <a:lnSpc>
                    <a:spcPct val="100000"/>
                  </a:lnSpc>
                  <a:buNone/>
                </a:pPr>
                <a14:m>
                  <m:oMathPara xmlns:m="http://schemas.openxmlformats.org/officeDocument/2006/math">
                    <m:oMathParaPr>
                      <m:jc m:val="centerGroup"/>
                    </m:oMathParaPr>
                    <m:oMath xmlns:m="http://schemas.openxmlformats.org/officeDocument/2006/math">
                      <m:r>
                        <a:rPr lang="en-US" altLang="zh-CN" b="0" i="1" smtClean="0">
                          <a:latin typeface="Cambria Math"/>
                        </a:rPr>
                        <m:t>𝑑𝑇</m:t>
                      </m:r>
                      <m:r>
                        <a:rPr lang="en-US" altLang="zh-CN" b="0" i="1" smtClean="0">
                          <a:latin typeface="Cambria Math"/>
                        </a:rPr>
                        <m:t>=</m:t>
                      </m:r>
                      <m:r>
                        <a:rPr lang="en-US" altLang="zh-CN" b="0" i="1" smtClean="0">
                          <a:latin typeface="Cambria Math"/>
                        </a:rPr>
                        <m:t>𝑑𝑊</m:t>
                      </m:r>
                    </m:oMath>
                  </m:oMathPara>
                </a14:m>
                <a:endParaRPr lang="en-US" altLang="zh-CN" b="0" dirty="0" smtClean="0"/>
              </a:p>
              <a:p>
                <a:pPr marL="0" indent="0">
                  <a:lnSpc>
                    <a:spcPct val="100000"/>
                  </a:lnSpc>
                  <a:buNone/>
                </a:pPr>
                <a:r>
                  <a:rPr lang="en-US" altLang="zh-CN" dirty="0" smtClean="0"/>
                  <a:t>Which means the work done by the force is the increase of the kinetic energy.</a:t>
                </a:r>
                <a:r>
                  <a:rPr lang="en-US" altLang="zh-CN" b="1" dirty="0">
                    <a:solidFill>
                      <a:srgbClr val="FF0000"/>
                    </a:solidFill>
                  </a:rPr>
                  <a:t> This is another way to state the energy conservation. </a:t>
                </a:r>
                <a:endParaRPr lang="en-US" altLang="zh-CN" dirty="0" smtClean="0"/>
              </a:p>
              <a:p>
                <a:pPr marL="0" indent="0">
                  <a:lnSpc>
                    <a:spcPct val="100000"/>
                  </a:lnSpc>
                  <a:buNone/>
                </a:pPr>
                <a:r>
                  <a:rPr lang="en-US" altLang="zh-CN" dirty="0" smtClean="0"/>
                  <a:t>In the following lecture we will show for conservative forces, the work done by the force is the decrease of potential energy. So the energy conservation is the </a:t>
                </a:r>
                <a:r>
                  <a:rPr lang="en-US" altLang="zh-CN" dirty="0" smtClean="0">
                    <a:solidFill>
                      <a:srgbClr val="FF0000"/>
                    </a:solidFill>
                  </a:rPr>
                  <a:t>conversion between kinetic energy and potential energy</a:t>
                </a:r>
                <a:r>
                  <a:rPr lang="en-US" altLang="zh-CN" dirty="0" smtClean="0"/>
                  <a:t>.</a:t>
                </a:r>
                <a:endParaRPr lang="zh-CN" altLang="en-US" dirty="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xfrm>
                <a:off x="628650" y="1158650"/>
                <a:ext cx="7886700" cy="5349725"/>
              </a:xfrm>
              <a:blipFill rotWithShape="1">
                <a:blip r:embed="rId2"/>
                <a:stretch>
                  <a:fillRect l="-1314" t="-2278" b="-2392"/>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7079313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unit</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Autofit/>
              </a:bodyPr>
              <a:lstStyle/>
              <a:p>
                <a:pPr>
                  <a:lnSpc>
                    <a:spcPct val="120000"/>
                  </a:lnSpc>
                </a:pPr>
                <a:r>
                  <a:rPr lang="en-US" sz="3200" dirty="0" smtClean="0"/>
                  <a:t>The </a:t>
                </a:r>
                <a:r>
                  <a:rPr lang="en-US" sz="3200" dirty="0"/>
                  <a:t>unit of </a:t>
                </a:r>
                <a:r>
                  <a:rPr lang="en-US" sz="3200" dirty="0" smtClean="0"/>
                  <a:t>work </a:t>
                </a:r>
                <a:r>
                  <a:rPr lang="en-US" sz="3200" smtClean="0"/>
                  <a:t>and energy </a:t>
                </a:r>
                <a:r>
                  <a:rPr lang="en-US" sz="3200" dirty="0"/>
                  <a:t>is </a:t>
                </a:r>
                <a14:m>
                  <m:oMath xmlns:m="http://schemas.openxmlformats.org/officeDocument/2006/math">
                    <m:r>
                      <a:rPr lang="en-US" sz="3200" i="1" dirty="0" smtClean="0">
                        <a:latin typeface="Cambria Math"/>
                      </a:rPr>
                      <m:t>𝑁𝑚</m:t>
                    </m:r>
                  </m:oMath>
                </a14:m>
                <a:r>
                  <a:rPr lang="en-US" sz="3200" dirty="0"/>
                  <a:t>, or </a:t>
                </a:r>
                <a14:m>
                  <m:oMath xmlns:m="http://schemas.openxmlformats.org/officeDocument/2006/math">
                    <m:r>
                      <a:rPr lang="en-US" sz="3200" i="1" dirty="0" smtClean="0">
                        <a:latin typeface="Cambria Math"/>
                      </a:rPr>
                      <m:t>𝐽</m:t>
                    </m:r>
                  </m:oMath>
                </a14:m>
                <a:r>
                  <a:rPr lang="en-US" sz="3200" dirty="0"/>
                  <a:t> </a:t>
                </a:r>
                <a:endParaRPr lang="en-US" sz="3200" dirty="0" smtClean="0"/>
              </a:p>
              <a:p>
                <a:pPr marL="0" indent="0">
                  <a:lnSpc>
                    <a:spcPct val="120000"/>
                  </a:lnSpc>
                  <a:buNone/>
                </a:pPr>
                <a14:m>
                  <m:oMathPara xmlns:m="http://schemas.openxmlformats.org/officeDocument/2006/math">
                    <m:oMathParaPr>
                      <m:jc m:val="centerGroup"/>
                    </m:oMathParaPr>
                    <m:oMath xmlns:m="http://schemas.openxmlformats.org/officeDocument/2006/math">
                      <m:r>
                        <a:rPr lang="en-US" sz="3200" b="0" i="1" smtClean="0">
                          <a:latin typeface="Cambria Math"/>
                        </a:rPr>
                        <m:t>1</m:t>
                      </m:r>
                      <m:r>
                        <a:rPr lang="en-US" sz="3200" b="0" i="1" smtClean="0">
                          <a:latin typeface="Cambria Math"/>
                        </a:rPr>
                        <m:t>𝐽</m:t>
                      </m:r>
                      <m:r>
                        <a:rPr lang="en-US" sz="3200" b="0" i="1" smtClean="0">
                          <a:latin typeface="Cambria Math"/>
                        </a:rPr>
                        <m:t>=1</m:t>
                      </m:r>
                      <m:r>
                        <a:rPr lang="en-US" sz="3200" b="0" i="1" smtClean="0">
                          <a:latin typeface="Cambria Math"/>
                        </a:rPr>
                        <m:t>𝑁𝑚</m:t>
                      </m:r>
                    </m:oMath>
                  </m:oMathPara>
                </a14:m>
                <a:endParaRPr lang="en-US" sz="3200" dirty="0"/>
              </a:p>
              <a:p>
                <a:pPr>
                  <a:lnSpc>
                    <a:spcPct val="120000"/>
                  </a:lnSpc>
                </a:pPr>
                <a:r>
                  <a:rPr lang="en-US" sz="3200" dirty="0"/>
                  <a:t>The unit of power is </a:t>
                </a:r>
                <a14:m>
                  <m:oMath xmlns:m="http://schemas.openxmlformats.org/officeDocument/2006/math">
                    <m:r>
                      <a:rPr lang="en-US" sz="3200" i="1" dirty="0" smtClean="0">
                        <a:latin typeface="Cambria Math"/>
                      </a:rPr>
                      <m:t>𝐽</m:t>
                    </m:r>
                    <m:r>
                      <a:rPr lang="en-US" sz="3200" i="1" dirty="0" smtClean="0">
                        <a:latin typeface="Cambria Math"/>
                      </a:rPr>
                      <m:t>/</m:t>
                    </m:r>
                    <m:r>
                      <a:rPr lang="en-US" sz="3200" i="1" dirty="0" smtClean="0">
                        <a:latin typeface="Cambria Math"/>
                      </a:rPr>
                      <m:t>𝑠</m:t>
                    </m:r>
                  </m:oMath>
                </a14:m>
                <a:r>
                  <a:rPr lang="en-US" sz="3200" dirty="0"/>
                  <a:t>, or </a:t>
                </a:r>
                <a:r>
                  <a:rPr lang="en-US" sz="3200" dirty="0" smtClean="0"/>
                  <a:t>Watt, </a:t>
                </a:r>
              </a:p>
              <a:p>
                <a:pPr marL="0" indent="0">
                  <a:lnSpc>
                    <a:spcPct val="120000"/>
                  </a:lnSpc>
                  <a:buNone/>
                </a:pPr>
                <a14:m>
                  <m:oMathPara xmlns:m="http://schemas.openxmlformats.org/officeDocument/2006/math">
                    <m:oMathParaPr>
                      <m:jc m:val="centerGroup"/>
                    </m:oMathParaPr>
                    <m:oMath xmlns:m="http://schemas.openxmlformats.org/officeDocument/2006/math">
                      <m:r>
                        <a:rPr lang="en-US" sz="3200" b="0" i="1" smtClean="0">
                          <a:latin typeface="Cambria Math"/>
                        </a:rPr>
                        <m:t>1</m:t>
                      </m:r>
                      <m:r>
                        <a:rPr lang="en-US" sz="3200" b="0" i="1" smtClean="0">
                          <a:latin typeface="Cambria Math"/>
                        </a:rPr>
                        <m:t>𝑊𝑎𝑡𝑡</m:t>
                      </m:r>
                      <m:r>
                        <a:rPr lang="en-US" sz="3200" b="0" i="1" smtClean="0">
                          <a:latin typeface="Cambria Math"/>
                        </a:rPr>
                        <m:t>=1</m:t>
                      </m:r>
                      <m:r>
                        <a:rPr lang="en-US" sz="3200" b="0" i="1" smtClean="0">
                          <a:latin typeface="Cambria Math"/>
                        </a:rPr>
                        <m:t>𝐽</m:t>
                      </m:r>
                      <m:r>
                        <a:rPr lang="en-US" sz="3200" b="0" i="1" smtClean="0">
                          <a:latin typeface="Cambria Math"/>
                        </a:rPr>
                        <m:t>/</m:t>
                      </m:r>
                      <m:r>
                        <a:rPr lang="en-US" sz="3200" b="0" i="1" smtClean="0">
                          <a:latin typeface="Cambria Math"/>
                        </a:rPr>
                        <m:t>𝑠</m:t>
                      </m:r>
                    </m:oMath>
                  </m:oMathPara>
                </a14:m>
                <a:endParaRPr lang="en-US" sz="3200" dirty="0" smtClean="0"/>
              </a:p>
              <a:p>
                <a:pPr marL="0" indent="0">
                  <a:lnSpc>
                    <a:spcPct val="120000"/>
                  </a:lnSpc>
                  <a:buNone/>
                </a:pPr>
                <a14:m>
                  <m:oMathPara xmlns:m="http://schemas.openxmlformats.org/officeDocument/2006/math">
                    <m:oMathParaPr>
                      <m:jc m:val="centerGroup"/>
                    </m:oMathParaPr>
                    <m:oMath xmlns:m="http://schemas.openxmlformats.org/officeDocument/2006/math">
                      <m:r>
                        <a:rPr lang="en-US" sz="3200" i="1" dirty="0" smtClean="0">
                          <a:latin typeface="Cambria Math"/>
                        </a:rPr>
                        <m:t>1 </m:t>
                      </m:r>
                      <m:r>
                        <a:rPr lang="en-US" sz="3200" i="1" dirty="0" smtClean="0">
                          <a:latin typeface="Cambria Math"/>
                        </a:rPr>
                        <m:t>h𝑜𝑟𝑠𝑒</m:t>
                      </m:r>
                      <m:r>
                        <a:rPr lang="en-US" sz="3200" i="1" dirty="0" smtClean="0">
                          <a:latin typeface="Cambria Math"/>
                        </a:rPr>
                        <m:t> </m:t>
                      </m:r>
                      <m:r>
                        <a:rPr lang="en-US" sz="3200" i="1" dirty="0" smtClean="0">
                          <a:latin typeface="Cambria Math"/>
                        </a:rPr>
                        <m:t>𝑝𝑜𝑤𝑒𝑟</m:t>
                      </m:r>
                      <m:r>
                        <a:rPr lang="en-US" sz="3200" i="1" dirty="0" smtClean="0">
                          <a:latin typeface="Cambria Math"/>
                        </a:rPr>
                        <m:t> = 746 </m:t>
                      </m:r>
                      <m:r>
                        <a:rPr lang="en-US" sz="3200" i="1" dirty="0" smtClean="0">
                          <a:latin typeface="Cambria Math"/>
                        </a:rPr>
                        <m:t>𝑊𝑎𝑡𝑡𝑠</m:t>
                      </m:r>
                    </m:oMath>
                  </m:oMathPara>
                </a14:m>
                <a:endParaRPr lang="en-US" sz="3200" dirty="0"/>
              </a:p>
              <a:p>
                <a:pPr>
                  <a:lnSpc>
                    <a:spcPct val="120000"/>
                  </a:lnSpc>
                </a:pPr>
                <a:r>
                  <a:rPr lang="en-US" sz="3200" dirty="0"/>
                  <a:t> a 50W bulb will consume energy </a:t>
                </a:r>
                <a:r>
                  <a:rPr lang="en-US" sz="3200" dirty="0" smtClean="0"/>
                  <a:t>180000 J per hour</a:t>
                </a:r>
                <a:endParaRPr lang="en-US" sz="3200" dirty="0"/>
              </a:p>
              <a:p>
                <a:pPr marL="0" indent="0">
                  <a:lnSpc>
                    <a:spcPct val="120000"/>
                  </a:lnSpc>
                  <a:buNone/>
                </a:pPr>
                <a:endParaRPr lang="en-US" sz="3200" b="0" dirty="0" smtClean="0"/>
              </a:p>
              <a:p>
                <a:pPr marL="0" indent="0">
                  <a:lnSpc>
                    <a:spcPct val="120000"/>
                  </a:lnSpc>
                  <a:buNone/>
                </a:pPr>
                <a:endParaRPr lang="en-US" sz="3200" b="0" dirty="0" smtClean="0"/>
              </a:p>
              <a:p>
                <a:pPr marL="0" indent="0">
                  <a:lnSpc>
                    <a:spcPct val="120000"/>
                  </a:lnSpc>
                  <a:buNone/>
                </a:pPr>
                <a:r>
                  <a:rPr lang="en-US" sz="3200" dirty="0" smtClean="0"/>
                  <a:t> </a:t>
                </a:r>
                <a:endParaRPr lang="en-US" sz="32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700" t="-420" b="-5882"/>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7812767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21" name="Object 5"/>
          <p:cNvGraphicFramePr>
            <a:graphicFrameLocks noChangeAspect="1"/>
          </p:cNvGraphicFramePr>
          <p:nvPr>
            <p:extLst>
              <p:ext uri="{D42A27DB-BD31-4B8C-83A1-F6EECF244321}">
                <p14:modId xmlns:p14="http://schemas.microsoft.com/office/powerpoint/2010/main" val="3605123091"/>
              </p:ext>
            </p:extLst>
          </p:nvPr>
        </p:nvGraphicFramePr>
        <p:xfrm>
          <a:off x="2067306" y="1751386"/>
          <a:ext cx="2835275" cy="695062"/>
        </p:xfrm>
        <a:graphic>
          <a:graphicData uri="http://schemas.openxmlformats.org/presentationml/2006/ole">
            <mc:AlternateContent xmlns:mc="http://schemas.openxmlformats.org/markup-compatibility/2006">
              <mc:Choice xmlns:v="urn:schemas-microsoft-com:vml" Requires="v">
                <p:oleObj spid="_x0000_s1290" name="Equation" r:id="rId3" imgW="1028520" imgH="253800" progId="Equation.3">
                  <p:embed/>
                </p:oleObj>
              </mc:Choice>
              <mc:Fallback>
                <p:oleObj name="Equation" r:id="rId3" imgW="1028520" imgH="253800" progId="Equation.3">
                  <p:embed/>
                  <p:pic>
                    <p:nvPicPr>
                      <p:cNvPr id="0" name=""/>
                      <p:cNvPicPr>
                        <a:picLocks noChangeAspect="1" noChangeArrowheads="1"/>
                      </p:cNvPicPr>
                      <p:nvPr/>
                    </p:nvPicPr>
                    <p:blipFill>
                      <a:blip r:embed="rId4">
                        <a:lum contrast="100000"/>
                      </a:blip>
                      <a:srcRect/>
                      <a:stretch>
                        <a:fillRect/>
                      </a:stretch>
                    </p:blipFill>
                    <p:spPr bwMode="auto">
                      <a:xfrm>
                        <a:off x="2067306" y="1751386"/>
                        <a:ext cx="2835275" cy="695062"/>
                      </a:xfrm>
                      <a:prstGeom prst="rect">
                        <a:avLst/>
                      </a:prstGeom>
                      <a:noFill/>
                      <a:ln>
                        <a:noFill/>
                      </a:ln>
                      <a:effectLst/>
                      <a:extLst/>
                    </p:spPr>
                  </p:pic>
                </p:oleObj>
              </mc:Fallback>
            </mc:AlternateContent>
          </a:graphicData>
        </a:graphic>
      </p:graphicFrame>
      <p:grpSp>
        <p:nvGrpSpPr>
          <p:cNvPr id="9223" name="Group 7"/>
          <p:cNvGrpSpPr>
            <a:grpSpLocks/>
          </p:cNvGrpSpPr>
          <p:nvPr/>
        </p:nvGrpSpPr>
        <p:grpSpPr bwMode="auto">
          <a:xfrm>
            <a:off x="6629400" y="1461906"/>
            <a:ext cx="1905000" cy="1439863"/>
            <a:chOff x="3840" y="1680"/>
            <a:chExt cx="1355" cy="955"/>
          </a:xfrm>
        </p:grpSpPr>
        <p:sp>
          <p:nvSpPr>
            <p:cNvPr id="9224" name="Oval 8"/>
            <p:cNvSpPr>
              <a:spLocks noChangeArrowheads="1"/>
            </p:cNvSpPr>
            <p:nvPr/>
          </p:nvSpPr>
          <p:spPr bwMode="auto">
            <a:xfrm>
              <a:off x="3840" y="2400"/>
              <a:ext cx="192" cy="192"/>
            </a:xfrm>
            <a:prstGeom prst="ellipse">
              <a:avLst/>
            </a:prstGeom>
            <a:gradFill rotWithShape="0">
              <a:gsLst>
                <a:gs pos="0">
                  <a:srgbClr val="FF3300"/>
                </a:gs>
                <a:gs pos="100000">
                  <a:srgbClr val="FF3300">
                    <a:gamma/>
                    <a:shade val="46275"/>
                    <a:invGamma/>
                  </a:srgb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5" name="Line 9"/>
            <p:cNvSpPr>
              <a:spLocks noChangeShapeType="1"/>
            </p:cNvSpPr>
            <p:nvPr/>
          </p:nvSpPr>
          <p:spPr bwMode="auto">
            <a:xfrm>
              <a:off x="4032" y="2496"/>
              <a:ext cx="816" cy="0"/>
            </a:xfrm>
            <a:prstGeom prst="line">
              <a:avLst/>
            </a:prstGeom>
            <a:noFill/>
            <a:ln w="2857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6" name="Line 10"/>
            <p:cNvSpPr>
              <a:spLocks noChangeShapeType="1"/>
            </p:cNvSpPr>
            <p:nvPr/>
          </p:nvSpPr>
          <p:spPr bwMode="auto">
            <a:xfrm flipV="1">
              <a:off x="4032" y="1872"/>
              <a:ext cx="1056" cy="624"/>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9227" name="Object 11"/>
            <p:cNvGraphicFramePr>
              <a:graphicFrameLocks noChangeAspect="1"/>
            </p:cNvGraphicFramePr>
            <p:nvPr/>
          </p:nvGraphicFramePr>
          <p:xfrm>
            <a:off x="4560" y="1680"/>
            <a:ext cx="257" cy="300"/>
          </p:xfrm>
          <a:graphic>
            <a:graphicData uri="http://schemas.openxmlformats.org/presentationml/2006/ole">
              <mc:AlternateContent xmlns:mc="http://schemas.openxmlformats.org/markup-compatibility/2006">
                <mc:Choice xmlns:v="urn:schemas-microsoft-com:vml" Requires="v">
                  <p:oleObj spid="_x0000_s1291" name="公式" r:id="rId5" imgW="164880" imgH="190440" progId="Equation.3">
                    <p:embed/>
                  </p:oleObj>
                </mc:Choice>
                <mc:Fallback>
                  <p:oleObj name="公式" r:id="rId5" imgW="164880" imgH="190440" progId="Equation.3">
                    <p:embed/>
                    <p:pic>
                      <p:nvPicPr>
                        <p:cNvPr id="0" name=""/>
                        <p:cNvPicPr>
                          <a:picLocks noChangeAspect="1" noChangeArrowheads="1"/>
                        </p:cNvPicPr>
                        <p:nvPr/>
                      </p:nvPicPr>
                      <p:blipFill>
                        <a:blip r:embed="rId6">
                          <a:lum contrast="100000"/>
                          <a:extLst>
                            <a:ext uri="{28A0092B-C50C-407E-A947-70E740481C1C}">
                              <a14:useLocalDpi xmlns:a14="http://schemas.microsoft.com/office/drawing/2010/main" val="0"/>
                            </a:ext>
                          </a:extLst>
                        </a:blip>
                        <a:srcRect/>
                        <a:stretch>
                          <a:fillRect/>
                        </a:stretch>
                      </p:blipFill>
                      <p:spPr bwMode="auto">
                        <a:xfrm>
                          <a:off x="4560" y="1680"/>
                          <a:ext cx="257" cy="300"/>
                        </a:xfrm>
                        <a:prstGeom prst="rect">
                          <a:avLst/>
                        </a:prstGeom>
                        <a:noFill/>
                        <a:ln>
                          <a:noFill/>
                        </a:ln>
                        <a:effectLst/>
                        <a:extLst>
                          <a:ext uri="{909E8E84-426E-40DD-AFC4-6F175D3DCCD1}">
                            <a14:hiddenFill xmlns:a14="http://schemas.microsoft.com/office/drawing/2010/main">
                              <a:solidFill>
                                <a:srgbClr val="FF33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28" name="Object 12"/>
            <p:cNvGraphicFramePr>
              <a:graphicFrameLocks noChangeAspect="1"/>
            </p:cNvGraphicFramePr>
            <p:nvPr/>
          </p:nvGraphicFramePr>
          <p:xfrm>
            <a:off x="4838" y="2362"/>
            <a:ext cx="357" cy="273"/>
          </p:xfrm>
          <a:graphic>
            <a:graphicData uri="http://schemas.openxmlformats.org/presentationml/2006/ole">
              <mc:AlternateContent xmlns:mc="http://schemas.openxmlformats.org/markup-compatibility/2006">
                <mc:Choice xmlns:v="urn:schemas-microsoft-com:vml" Requires="v">
                  <p:oleObj spid="_x0000_s1292" name="Equation" r:id="rId7" imgW="215640" imgH="164880" progId="Equation.3">
                    <p:embed/>
                  </p:oleObj>
                </mc:Choice>
                <mc:Fallback>
                  <p:oleObj name="Equation" r:id="rId7" imgW="215640" imgH="164880" progId="Equation.3">
                    <p:embed/>
                    <p:pic>
                      <p:nvPicPr>
                        <p:cNvPr id="0" name=""/>
                        <p:cNvPicPr>
                          <a:picLocks noChangeAspect="1" noChangeArrowheads="1"/>
                        </p:cNvPicPr>
                        <p:nvPr/>
                      </p:nvPicPr>
                      <p:blipFill>
                        <a:blip r:embed="rId8">
                          <a:lum contrast="100000"/>
                          <a:extLst>
                            <a:ext uri="{28A0092B-C50C-407E-A947-70E740481C1C}">
                              <a14:useLocalDpi xmlns:a14="http://schemas.microsoft.com/office/drawing/2010/main" val="0"/>
                            </a:ext>
                          </a:extLst>
                        </a:blip>
                        <a:srcRect/>
                        <a:stretch>
                          <a:fillRect/>
                        </a:stretch>
                      </p:blipFill>
                      <p:spPr bwMode="auto">
                        <a:xfrm>
                          <a:off x="4838" y="2362"/>
                          <a:ext cx="357" cy="273"/>
                        </a:xfrm>
                        <a:prstGeom prst="rect">
                          <a:avLst/>
                        </a:prstGeom>
                        <a:noFill/>
                        <a:ln>
                          <a:noFill/>
                        </a:ln>
                        <a:effectLst/>
                        <a:extLst>
                          <a:ext uri="{909E8E84-426E-40DD-AFC4-6F175D3DCCD1}">
                            <a14:hiddenFill xmlns:a14="http://schemas.microsoft.com/office/drawing/2010/main">
                              <a:solidFill>
                                <a:srgbClr val="0099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229" name="Freeform 13"/>
            <p:cNvSpPr>
              <a:spLocks/>
            </p:cNvSpPr>
            <p:nvPr/>
          </p:nvSpPr>
          <p:spPr bwMode="auto">
            <a:xfrm>
              <a:off x="4176" y="2400"/>
              <a:ext cx="48" cy="96"/>
            </a:xfrm>
            <a:custGeom>
              <a:avLst/>
              <a:gdLst>
                <a:gd name="T0" fmla="*/ 0 w 48"/>
                <a:gd name="T1" fmla="*/ 0 h 96"/>
                <a:gd name="T2" fmla="*/ 48 w 48"/>
                <a:gd name="T3" fmla="*/ 96 h 96"/>
              </a:gdLst>
              <a:ahLst/>
              <a:cxnLst>
                <a:cxn ang="0">
                  <a:pos x="T0" y="T1"/>
                </a:cxn>
                <a:cxn ang="0">
                  <a:pos x="T2" y="T3"/>
                </a:cxn>
              </a:cxnLst>
              <a:rect l="0" t="0" r="r" b="b"/>
              <a:pathLst>
                <a:path w="48" h="96">
                  <a:moveTo>
                    <a:pt x="0" y="0"/>
                  </a:moveTo>
                  <a:cubicBezTo>
                    <a:pt x="0" y="0"/>
                    <a:pt x="24" y="48"/>
                    <a:pt x="48" y="96"/>
                  </a:cubicBezTo>
                </a:path>
              </a:pathLst>
            </a:custGeom>
            <a:noFill/>
            <a:ln w="9525">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0" name="Rectangle 14"/>
            <p:cNvSpPr>
              <a:spLocks noChangeArrowheads="1"/>
            </p:cNvSpPr>
            <p:nvPr/>
          </p:nvSpPr>
          <p:spPr bwMode="auto">
            <a:xfrm>
              <a:off x="4272" y="2256"/>
              <a:ext cx="268" cy="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zh-CN" sz="2400">
                  <a:solidFill>
                    <a:schemeClr val="accent2"/>
                  </a:solidFill>
                  <a:sym typeface="Symbol" panose="05050102010706020507" pitchFamily="18" charset="2"/>
                </a:rPr>
                <a:t></a:t>
              </a:r>
              <a:endParaRPr lang="en-US" altLang="zh-CN" sz="2400" b="0">
                <a:sym typeface="Symbol" panose="05050102010706020507" pitchFamily="18" charset="2"/>
              </a:endParaRPr>
            </a:p>
          </p:txBody>
        </p:sp>
      </p:grpSp>
      <p:sp>
        <p:nvSpPr>
          <p:cNvPr id="9231" name="Text Box 15"/>
          <p:cNvSpPr txBox="1">
            <a:spLocks noChangeArrowheads="1"/>
          </p:cNvSpPr>
          <p:nvPr/>
        </p:nvSpPr>
        <p:spPr bwMode="auto">
          <a:xfrm>
            <a:off x="304692" y="4075093"/>
            <a:ext cx="21336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zh-CN" sz="2800" dirty="0" smtClean="0">
                <a:solidFill>
                  <a:srgbClr val="FF0000"/>
                </a:solidFill>
              </a:rPr>
              <a:t>Work by varying force</a:t>
            </a:r>
            <a:r>
              <a:rPr lang="zh-CN" altLang="en-US" sz="2800" dirty="0" smtClean="0">
                <a:solidFill>
                  <a:srgbClr val="FF0000"/>
                </a:solidFill>
              </a:rPr>
              <a:t>：</a:t>
            </a:r>
            <a:endParaRPr lang="zh-CN" altLang="en-US" sz="2800" b="0" dirty="0">
              <a:solidFill>
                <a:srgbClr val="FF0000"/>
              </a:solidFill>
            </a:endParaRPr>
          </a:p>
        </p:txBody>
      </p:sp>
      <p:sp>
        <p:nvSpPr>
          <p:cNvPr id="9232" name="Text Box 16"/>
          <p:cNvSpPr txBox="1">
            <a:spLocks noChangeArrowheads="1"/>
          </p:cNvSpPr>
          <p:nvPr/>
        </p:nvSpPr>
        <p:spPr bwMode="auto">
          <a:xfrm>
            <a:off x="4724400" y="2622369"/>
            <a:ext cx="21336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zh-CN" altLang="en-US" sz="2800"/>
              <a:t>焦耳（</a:t>
            </a:r>
            <a:r>
              <a:rPr lang="en-US" altLang="zh-CN" sz="2800"/>
              <a:t>J</a:t>
            </a:r>
            <a:r>
              <a:rPr lang="zh-CN" altLang="en-US" sz="2800"/>
              <a:t>）</a:t>
            </a:r>
          </a:p>
        </p:txBody>
      </p:sp>
      <p:sp>
        <p:nvSpPr>
          <p:cNvPr id="9233" name="Rectangle 17"/>
          <p:cNvSpPr>
            <a:spLocks noChangeArrowheads="1"/>
          </p:cNvSpPr>
          <p:nvPr/>
        </p:nvSpPr>
        <p:spPr bwMode="auto">
          <a:xfrm>
            <a:off x="346826" y="1586854"/>
            <a:ext cx="2049332"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zh-CN" sz="2800" dirty="0" smtClean="0"/>
              <a:t>Work by constant </a:t>
            </a:r>
          </a:p>
          <a:p>
            <a:r>
              <a:rPr lang="en-US" altLang="zh-CN" sz="2800" dirty="0" smtClean="0"/>
              <a:t>force</a:t>
            </a:r>
            <a:r>
              <a:rPr lang="zh-CN" altLang="en-US" sz="2800" dirty="0" smtClean="0"/>
              <a:t>：</a:t>
            </a:r>
            <a:endParaRPr lang="zh-CN" altLang="en-US" sz="2800" dirty="0"/>
          </a:p>
        </p:txBody>
      </p:sp>
      <p:graphicFrame>
        <p:nvGraphicFramePr>
          <p:cNvPr id="9234" name="Object 18"/>
          <p:cNvGraphicFramePr>
            <a:graphicFrameLocks noChangeAspect="1"/>
          </p:cNvGraphicFramePr>
          <p:nvPr>
            <p:extLst>
              <p:ext uri="{D42A27DB-BD31-4B8C-83A1-F6EECF244321}">
                <p14:modId xmlns:p14="http://schemas.microsoft.com/office/powerpoint/2010/main" val="3688159502"/>
              </p:ext>
            </p:extLst>
          </p:nvPr>
        </p:nvGraphicFramePr>
        <p:xfrm>
          <a:off x="2590800" y="2418169"/>
          <a:ext cx="1416405" cy="548056"/>
        </p:xfrm>
        <a:graphic>
          <a:graphicData uri="http://schemas.openxmlformats.org/presentationml/2006/ole">
            <mc:AlternateContent xmlns:mc="http://schemas.openxmlformats.org/markup-compatibility/2006">
              <mc:Choice xmlns:v="urn:schemas-microsoft-com:vml" Requires="v">
                <p:oleObj spid="_x0000_s1293" name="Equation" r:id="rId9" imgW="520560" imgH="203040" progId="Equation.3">
                  <p:embed/>
                </p:oleObj>
              </mc:Choice>
              <mc:Fallback>
                <p:oleObj name="Equation" r:id="rId9" imgW="520560" imgH="203040" progId="Equation.3">
                  <p:embed/>
                  <p:pic>
                    <p:nvPicPr>
                      <p:cNvPr id="0" name=""/>
                      <p:cNvPicPr>
                        <a:picLocks noChangeAspect="1" noChangeArrowheads="1"/>
                      </p:cNvPicPr>
                      <p:nvPr/>
                    </p:nvPicPr>
                    <p:blipFill>
                      <a:blip r:embed="rId10">
                        <a:lum contrast="100000"/>
                        <a:extLst>
                          <a:ext uri="{28A0092B-C50C-407E-A947-70E740481C1C}">
                            <a14:useLocalDpi xmlns:a14="http://schemas.microsoft.com/office/drawing/2010/main" val="0"/>
                          </a:ext>
                        </a:extLst>
                      </a:blip>
                      <a:srcRect/>
                      <a:stretch>
                        <a:fillRect/>
                      </a:stretch>
                    </p:blipFill>
                    <p:spPr bwMode="auto">
                      <a:xfrm>
                        <a:off x="2590800" y="2418169"/>
                        <a:ext cx="1416405" cy="548056"/>
                      </a:xfrm>
                      <a:prstGeom prst="rect">
                        <a:avLst/>
                      </a:prstGeom>
                      <a:noFill/>
                      <a:ln>
                        <a:noFill/>
                      </a:ln>
                      <a:effectLst/>
                      <a:extLst/>
                    </p:spPr>
                  </p:pic>
                </p:oleObj>
              </mc:Fallback>
            </mc:AlternateContent>
          </a:graphicData>
        </a:graphic>
      </p:graphicFrame>
      <p:graphicFrame>
        <p:nvGraphicFramePr>
          <p:cNvPr id="9235" name="Object 19"/>
          <p:cNvGraphicFramePr>
            <a:graphicFrameLocks noChangeAspect="1"/>
          </p:cNvGraphicFramePr>
          <p:nvPr>
            <p:extLst>
              <p:ext uri="{D42A27DB-BD31-4B8C-83A1-F6EECF244321}">
                <p14:modId xmlns:p14="http://schemas.microsoft.com/office/powerpoint/2010/main" val="3014452373"/>
              </p:ext>
            </p:extLst>
          </p:nvPr>
        </p:nvGraphicFramePr>
        <p:xfrm>
          <a:off x="2207974" y="3876300"/>
          <a:ext cx="3192593" cy="675846"/>
        </p:xfrm>
        <a:graphic>
          <a:graphicData uri="http://schemas.openxmlformats.org/presentationml/2006/ole">
            <mc:AlternateContent xmlns:mc="http://schemas.openxmlformats.org/markup-compatibility/2006">
              <mc:Choice xmlns:v="urn:schemas-microsoft-com:vml" Requires="v">
                <p:oleObj spid="_x0000_s1294" name="Equation" r:id="rId11" imgW="1193760" imgH="253800" progId="Equation.3">
                  <p:embed/>
                </p:oleObj>
              </mc:Choice>
              <mc:Fallback>
                <p:oleObj name="Equation" r:id="rId11" imgW="1193760" imgH="253800" progId="Equation.3">
                  <p:embed/>
                  <p:pic>
                    <p:nvPicPr>
                      <p:cNvPr id="0" name=""/>
                      <p:cNvPicPr>
                        <a:picLocks noChangeAspect="1" noChangeArrowheads="1"/>
                      </p:cNvPicPr>
                      <p:nvPr/>
                    </p:nvPicPr>
                    <p:blipFill>
                      <a:blip r:embed="rId12">
                        <a:lum contrast="100000"/>
                      </a:blip>
                      <a:srcRect/>
                      <a:stretch>
                        <a:fillRect/>
                      </a:stretch>
                    </p:blipFill>
                    <p:spPr bwMode="auto">
                      <a:xfrm>
                        <a:off x="2207974" y="3876300"/>
                        <a:ext cx="3192593" cy="675846"/>
                      </a:xfrm>
                      <a:prstGeom prst="rect">
                        <a:avLst/>
                      </a:prstGeom>
                      <a:noFill/>
                      <a:ln>
                        <a:noFill/>
                      </a:ln>
                      <a:effectLst/>
                      <a:extLst/>
                    </p:spPr>
                  </p:pic>
                </p:oleObj>
              </mc:Fallback>
            </mc:AlternateContent>
          </a:graphicData>
        </a:graphic>
      </p:graphicFrame>
      <p:graphicFrame>
        <p:nvGraphicFramePr>
          <p:cNvPr id="9236" name="Object 20"/>
          <p:cNvGraphicFramePr>
            <a:graphicFrameLocks noChangeAspect="1"/>
          </p:cNvGraphicFramePr>
          <p:nvPr>
            <p:extLst>
              <p:ext uri="{D42A27DB-BD31-4B8C-83A1-F6EECF244321}">
                <p14:modId xmlns:p14="http://schemas.microsoft.com/office/powerpoint/2010/main" val="2131555214"/>
              </p:ext>
            </p:extLst>
          </p:nvPr>
        </p:nvGraphicFramePr>
        <p:xfrm>
          <a:off x="2537010" y="4598095"/>
          <a:ext cx="3298825" cy="900310"/>
        </p:xfrm>
        <a:graphic>
          <a:graphicData uri="http://schemas.openxmlformats.org/presentationml/2006/ole">
            <mc:AlternateContent xmlns:mc="http://schemas.openxmlformats.org/markup-compatibility/2006">
              <mc:Choice xmlns:v="urn:schemas-microsoft-com:vml" Requires="v">
                <p:oleObj spid="_x0000_s1295" name="Equation" r:id="rId13" imgW="1257120" imgH="342720" progId="Equation.3">
                  <p:embed/>
                </p:oleObj>
              </mc:Choice>
              <mc:Fallback>
                <p:oleObj name="Equation" r:id="rId13" imgW="1257120" imgH="342720" progId="Equation.3">
                  <p:embed/>
                  <p:pic>
                    <p:nvPicPr>
                      <p:cNvPr id="0" name=""/>
                      <p:cNvPicPr>
                        <a:picLocks noChangeAspect="1" noChangeArrowheads="1"/>
                      </p:cNvPicPr>
                      <p:nvPr/>
                    </p:nvPicPr>
                    <p:blipFill>
                      <a:blip r:embed="rId14">
                        <a:lum contrast="100000"/>
                      </a:blip>
                      <a:srcRect/>
                      <a:stretch>
                        <a:fillRect/>
                      </a:stretch>
                    </p:blipFill>
                    <p:spPr bwMode="auto">
                      <a:xfrm>
                        <a:off x="2537010" y="4598095"/>
                        <a:ext cx="3298825" cy="900310"/>
                      </a:xfrm>
                      <a:prstGeom prst="rect">
                        <a:avLst/>
                      </a:prstGeom>
                      <a:noFill/>
                      <a:ln>
                        <a:noFill/>
                      </a:ln>
                      <a:effectLst/>
                      <a:extLst/>
                    </p:spPr>
                  </p:pic>
                </p:oleObj>
              </mc:Fallback>
            </mc:AlternateContent>
          </a:graphicData>
        </a:graphic>
      </p:graphicFrame>
      <p:graphicFrame>
        <p:nvGraphicFramePr>
          <p:cNvPr id="9237" name="Object 21"/>
          <p:cNvGraphicFramePr>
            <a:graphicFrameLocks noChangeAspect="1"/>
          </p:cNvGraphicFramePr>
          <p:nvPr>
            <p:extLst>
              <p:ext uri="{D42A27DB-BD31-4B8C-83A1-F6EECF244321}">
                <p14:modId xmlns:p14="http://schemas.microsoft.com/office/powerpoint/2010/main" val="131550300"/>
              </p:ext>
            </p:extLst>
          </p:nvPr>
        </p:nvGraphicFramePr>
        <p:xfrm>
          <a:off x="2987969" y="5507452"/>
          <a:ext cx="1860046" cy="927955"/>
        </p:xfrm>
        <a:graphic>
          <a:graphicData uri="http://schemas.openxmlformats.org/presentationml/2006/ole">
            <mc:AlternateContent xmlns:mc="http://schemas.openxmlformats.org/markup-compatibility/2006">
              <mc:Choice xmlns:v="urn:schemas-microsoft-com:vml" Requires="v">
                <p:oleObj spid="_x0000_s1296" name="Equation" r:id="rId15" imgW="711000" imgH="355320" progId="Equation.3">
                  <p:embed/>
                </p:oleObj>
              </mc:Choice>
              <mc:Fallback>
                <p:oleObj name="Equation" r:id="rId15" imgW="711000" imgH="355320" progId="Equation.3">
                  <p:embed/>
                  <p:pic>
                    <p:nvPicPr>
                      <p:cNvPr id="0" name=""/>
                      <p:cNvPicPr>
                        <a:picLocks noChangeAspect="1" noChangeArrowheads="1"/>
                      </p:cNvPicPr>
                      <p:nvPr/>
                    </p:nvPicPr>
                    <p:blipFill>
                      <a:blip r:embed="rId16">
                        <a:lum contrast="100000"/>
                        <a:extLst>
                          <a:ext uri="{28A0092B-C50C-407E-A947-70E740481C1C}">
                            <a14:useLocalDpi xmlns:a14="http://schemas.microsoft.com/office/drawing/2010/main" val="0"/>
                          </a:ext>
                        </a:extLst>
                      </a:blip>
                      <a:srcRect/>
                      <a:stretch>
                        <a:fillRect/>
                      </a:stretch>
                    </p:blipFill>
                    <p:spPr bwMode="auto">
                      <a:xfrm>
                        <a:off x="2987969" y="5507452"/>
                        <a:ext cx="1860046" cy="927955"/>
                      </a:xfrm>
                      <a:prstGeom prst="rect">
                        <a:avLst/>
                      </a:prstGeom>
                      <a:noFill/>
                      <a:ln>
                        <a:noFill/>
                      </a:ln>
                      <a:effectLst/>
                      <a:extLst/>
                    </p:spPr>
                  </p:pic>
                </p:oleObj>
              </mc:Fallback>
            </mc:AlternateContent>
          </a:graphicData>
        </a:graphic>
      </p:graphicFrame>
      <p:grpSp>
        <p:nvGrpSpPr>
          <p:cNvPr id="9253" name="Group 37"/>
          <p:cNvGrpSpPr>
            <a:grpSpLocks/>
          </p:cNvGrpSpPr>
          <p:nvPr/>
        </p:nvGrpSpPr>
        <p:grpSpPr bwMode="auto">
          <a:xfrm>
            <a:off x="6110288" y="3810000"/>
            <a:ext cx="2728912" cy="2482850"/>
            <a:chOff x="3849" y="2400"/>
            <a:chExt cx="1719" cy="1564"/>
          </a:xfrm>
        </p:grpSpPr>
        <p:sp>
          <p:nvSpPr>
            <p:cNvPr id="9240" name="Freeform 24"/>
            <p:cNvSpPr>
              <a:spLocks/>
            </p:cNvSpPr>
            <p:nvPr/>
          </p:nvSpPr>
          <p:spPr bwMode="auto">
            <a:xfrm>
              <a:off x="4080" y="2688"/>
              <a:ext cx="921" cy="984"/>
            </a:xfrm>
            <a:custGeom>
              <a:avLst/>
              <a:gdLst>
                <a:gd name="T0" fmla="*/ 0 w 1440"/>
                <a:gd name="T1" fmla="*/ 1344 h 1344"/>
                <a:gd name="T2" fmla="*/ 144 w 1440"/>
                <a:gd name="T3" fmla="*/ 1248 h 1344"/>
                <a:gd name="T4" fmla="*/ 240 w 1440"/>
                <a:gd name="T5" fmla="*/ 1056 h 1344"/>
                <a:gd name="T6" fmla="*/ 240 w 1440"/>
                <a:gd name="T7" fmla="*/ 816 h 1344"/>
                <a:gd name="T8" fmla="*/ 432 w 1440"/>
                <a:gd name="T9" fmla="*/ 240 h 1344"/>
                <a:gd name="T10" fmla="*/ 1008 w 1440"/>
                <a:gd name="T11" fmla="*/ 192 h 1344"/>
                <a:gd name="T12" fmla="*/ 1440 w 1440"/>
                <a:gd name="T13" fmla="*/ 0 h 1344"/>
              </a:gdLst>
              <a:ahLst/>
              <a:cxnLst>
                <a:cxn ang="0">
                  <a:pos x="T0" y="T1"/>
                </a:cxn>
                <a:cxn ang="0">
                  <a:pos x="T2" y="T3"/>
                </a:cxn>
                <a:cxn ang="0">
                  <a:pos x="T4" y="T5"/>
                </a:cxn>
                <a:cxn ang="0">
                  <a:pos x="T6" y="T7"/>
                </a:cxn>
                <a:cxn ang="0">
                  <a:pos x="T8" y="T9"/>
                </a:cxn>
                <a:cxn ang="0">
                  <a:pos x="T10" y="T11"/>
                </a:cxn>
                <a:cxn ang="0">
                  <a:pos x="T12" y="T13"/>
                </a:cxn>
              </a:cxnLst>
              <a:rect l="0" t="0" r="r" b="b"/>
              <a:pathLst>
                <a:path w="1440" h="1344">
                  <a:moveTo>
                    <a:pt x="0" y="1344"/>
                  </a:moveTo>
                  <a:cubicBezTo>
                    <a:pt x="52" y="1320"/>
                    <a:pt x="104" y="1296"/>
                    <a:pt x="144" y="1248"/>
                  </a:cubicBezTo>
                  <a:cubicBezTo>
                    <a:pt x="184" y="1200"/>
                    <a:pt x="224" y="1128"/>
                    <a:pt x="240" y="1056"/>
                  </a:cubicBezTo>
                  <a:cubicBezTo>
                    <a:pt x="256" y="984"/>
                    <a:pt x="208" y="952"/>
                    <a:pt x="240" y="816"/>
                  </a:cubicBezTo>
                  <a:cubicBezTo>
                    <a:pt x="272" y="680"/>
                    <a:pt x="304" y="344"/>
                    <a:pt x="432" y="240"/>
                  </a:cubicBezTo>
                  <a:cubicBezTo>
                    <a:pt x="560" y="136"/>
                    <a:pt x="840" y="232"/>
                    <a:pt x="1008" y="192"/>
                  </a:cubicBezTo>
                  <a:cubicBezTo>
                    <a:pt x="1176" y="152"/>
                    <a:pt x="1368" y="32"/>
                    <a:pt x="1440" y="0"/>
                  </a:cubicBezTo>
                </a:path>
              </a:pathLst>
            </a:custGeom>
            <a:noFill/>
            <a:ln w="38100" cap="flat" cmpd="sng">
              <a:solidFill>
                <a:schemeClr val="tx1"/>
              </a:solidFill>
              <a:prstDash val="solid"/>
              <a:round/>
              <a:headEnd/>
              <a:tailEnd/>
            </a:ln>
            <a:extLst>
              <a:ext uri="{909E8E84-426E-40DD-AFC4-6F175D3DCCD1}">
                <a14:hiddenFill xmlns:a14="http://schemas.microsoft.com/office/drawing/2010/main">
                  <a:solidFill>
                    <a:schemeClr val="bg1"/>
                  </a:solidFill>
                </a14:hiddenFill>
              </a:ext>
            </a:extLst>
          </p:spPr>
          <p:txBody>
            <a:bodyPr wrap="none" anchor="ctr"/>
            <a:lstStyle/>
            <a:p>
              <a:endParaRPr lang="en-US"/>
            </a:p>
          </p:txBody>
        </p:sp>
        <p:graphicFrame>
          <p:nvGraphicFramePr>
            <p:cNvPr id="9247" name="Object 31"/>
            <p:cNvGraphicFramePr>
              <a:graphicFrameLocks noChangeAspect="1"/>
            </p:cNvGraphicFramePr>
            <p:nvPr/>
          </p:nvGraphicFramePr>
          <p:xfrm>
            <a:off x="4320" y="2880"/>
            <a:ext cx="209" cy="336"/>
          </p:xfrm>
          <a:graphic>
            <a:graphicData uri="http://schemas.openxmlformats.org/presentationml/2006/ole">
              <mc:AlternateContent xmlns:mc="http://schemas.openxmlformats.org/markup-compatibility/2006">
                <mc:Choice xmlns:v="urn:schemas-microsoft-com:vml" Requires="v">
                  <p:oleObj spid="_x0000_s1297" name="Equation" r:id="rId17" imgW="164880" imgH="228600" progId="Equation.3">
                    <p:embed/>
                  </p:oleObj>
                </mc:Choice>
                <mc:Fallback>
                  <p:oleObj name="Equation" r:id="rId17" imgW="164880" imgH="228600" progId="Equation.3">
                    <p:embed/>
                    <p:pic>
                      <p:nvPicPr>
                        <p:cNvPr id="0" name=""/>
                        <p:cNvPicPr>
                          <a:picLocks noChangeAspect="1" noChangeArrowheads="1"/>
                        </p:cNvPicPr>
                        <p:nvPr/>
                      </p:nvPicPr>
                      <p:blipFill>
                        <a:blip r:embed="rId18">
                          <a:lum contrast="100000"/>
                          <a:extLst>
                            <a:ext uri="{28A0092B-C50C-407E-A947-70E740481C1C}">
                              <a14:useLocalDpi xmlns:a14="http://schemas.microsoft.com/office/drawing/2010/main" val="0"/>
                            </a:ext>
                          </a:extLst>
                        </a:blip>
                        <a:srcRect/>
                        <a:stretch>
                          <a:fillRect/>
                        </a:stretch>
                      </p:blipFill>
                      <p:spPr bwMode="auto">
                        <a:xfrm>
                          <a:off x="4320" y="2880"/>
                          <a:ext cx="209" cy="33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241" name="Line 25"/>
            <p:cNvSpPr>
              <a:spLocks noChangeShapeType="1"/>
            </p:cNvSpPr>
            <p:nvPr/>
          </p:nvSpPr>
          <p:spPr bwMode="auto">
            <a:xfrm flipV="1">
              <a:off x="4224" y="3168"/>
              <a:ext cx="432" cy="83"/>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9242" name="Line 26"/>
            <p:cNvSpPr>
              <a:spLocks noChangeShapeType="1"/>
            </p:cNvSpPr>
            <p:nvPr/>
          </p:nvSpPr>
          <p:spPr bwMode="auto">
            <a:xfrm flipV="1">
              <a:off x="4226" y="3024"/>
              <a:ext cx="46" cy="222"/>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aphicFrame>
          <p:nvGraphicFramePr>
            <p:cNvPr id="9243" name="Object 27"/>
            <p:cNvGraphicFramePr>
              <a:graphicFrameLocks noChangeAspect="1"/>
            </p:cNvGraphicFramePr>
            <p:nvPr/>
          </p:nvGraphicFramePr>
          <p:xfrm>
            <a:off x="3849" y="2784"/>
            <a:ext cx="357" cy="432"/>
          </p:xfrm>
          <a:graphic>
            <a:graphicData uri="http://schemas.openxmlformats.org/presentationml/2006/ole">
              <mc:AlternateContent xmlns:mc="http://schemas.openxmlformats.org/markup-compatibility/2006">
                <mc:Choice xmlns:v="urn:schemas-microsoft-com:vml" Requires="v">
                  <p:oleObj spid="_x0000_s1298" name="Equation" r:id="rId19" imgW="215640" imgH="228600" progId="Equation.3">
                    <p:embed/>
                  </p:oleObj>
                </mc:Choice>
                <mc:Fallback>
                  <p:oleObj name="Equation" r:id="rId19" imgW="215640" imgH="228600" progId="Equation.3">
                    <p:embed/>
                    <p:pic>
                      <p:nvPicPr>
                        <p:cNvPr id="0" name=""/>
                        <p:cNvPicPr>
                          <a:picLocks noChangeAspect="1" noChangeArrowheads="1"/>
                        </p:cNvPicPr>
                        <p:nvPr/>
                      </p:nvPicPr>
                      <p:blipFill>
                        <a:blip r:embed="rId20">
                          <a:lum contrast="100000"/>
                          <a:extLst>
                            <a:ext uri="{28A0092B-C50C-407E-A947-70E740481C1C}">
                              <a14:useLocalDpi xmlns:a14="http://schemas.microsoft.com/office/drawing/2010/main" val="0"/>
                            </a:ext>
                          </a:extLst>
                        </a:blip>
                        <a:srcRect/>
                        <a:stretch>
                          <a:fillRect/>
                        </a:stretch>
                      </p:blipFill>
                      <p:spPr bwMode="auto">
                        <a:xfrm>
                          <a:off x="3849" y="2784"/>
                          <a:ext cx="357" cy="4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44" name="Object 28"/>
            <p:cNvGraphicFramePr>
              <a:graphicFrameLocks noChangeAspect="1"/>
            </p:cNvGraphicFramePr>
            <p:nvPr/>
          </p:nvGraphicFramePr>
          <p:xfrm>
            <a:off x="4704" y="3024"/>
            <a:ext cx="198" cy="330"/>
          </p:xfrm>
          <a:graphic>
            <a:graphicData uri="http://schemas.openxmlformats.org/presentationml/2006/ole">
              <mc:AlternateContent xmlns:mc="http://schemas.openxmlformats.org/markup-compatibility/2006">
                <mc:Choice xmlns:v="urn:schemas-microsoft-com:vml" Requires="v">
                  <p:oleObj spid="_x0000_s1299" name="Equation" r:id="rId21" imgW="253800" imgH="368280" progId="Equation.2">
                    <p:embed/>
                  </p:oleObj>
                </mc:Choice>
                <mc:Fallback>
                  <p:oleObj name="Equation" r:id="rId21" imgW="253800" imgH="368280" progId="Equation.2">
                    <p:embed/>
                    <p:pic>
                      <p:nvPicPr>
                        <p:cNvPr id="0" name=""/>
                        <p:cNvPicPr>
                          <a:picLocks noChangeAspect="1" noChangeArrowheads="1"/>
                        </p:cNvPicPr>
                        <p:nvPr/>
                      </p:nvPicPr>
                      <p:blipFill>
                        <a:blip r:embed="rId22">
                          <a:lum contrast="100000"/>
                          <a:extLst>
                            <a:ext uri="{28A0092B-C50C-407E-A947-70E740481C1C}">
                              <a14:useLocalDpi xmlns:a14="http://schemas.microsoft.com/office/drawing/2010/main" val="0"/>
                            </a:ext>
                          </a:extLst>
                        </a:blip>
                        <a:srcRect/>
                        <a:stretch>
                          <a:fillRect/>
                        </a:stretch>
                      </p:blipFill>
                      <p:spPr bwMode="auto">
                        <a:xfrm>
                          <a:off x="4704" y="3024"/>
                          <a:ext cx="198" cy="33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246" name="Freeform 30"/>
            <p:cNvSpPr>
              <a:spLocks/>
            </p:cNvSpPr>
            <p:nvPr/>
          </p:nvSpPr>
          <p:spPr bwMode="auto">
            <a:xfrm>
              <a:off x="4249" y="3176"/>
              <a:ext cx="53" cy="53"/>
            </a:xfrm>
            <a:custGeom>
              <a:avLst/>
              <a:gdLst>
                <a:gd name="T0" fmla="*/ 0 w 84"/>
                <a:gd name="T1" fmla="*/ 0 h 72"/>
                <a:gd name="T2" fmla="*/ 72 w 84"/>
                <a:gd name="T3" fmla="*/ 36 h 72"/>
                <a:gd name="T4" fmla="*/ 84 w 84"/>
                <a:gd name="T5" fmla="*/ 72 h 72"/>
              </a:gdLst>
              <a:ahLst/>
              <a:cxnLst>
                <a:cxn ang="0">
                  <a:pos x="T0" y="T1"/>
                </a:cxn>
                <a:cxn ang="0">
                  <a:pos x="T2" y="T3"/>
                </a:cxn>
                <a:cxn ang="0">
                  <a:pos x="T4" y="T5"/>
                </a:cxn>
              </a:cxnLst>
              <a:rect l="0" t="0" r="r" b="b"/>
              <a:pathLst>
                <a:path w="84" h="72">
                  <a:moveTo>
                    <a:pt x="0" y="0"/>
                  </a:moveTo>
                  <a:cubicBezTo>
                    <a:pt x="24" y="8"/>
                    <a:pt x="55" y="15"/>
                    <a:pt x="72" y="36"/>
                  </a:cubicBezTo>
                  <a:cubicBezTo>
                    <a:pt x="80" y="46"/>
                    <a:pt x="84" y="72"/>
                    <a:pt x="84" y="72"/>
                  </a:cubicBezTo>
                </a:path>
              </a:pathLst>
            </a:custGeom>
            <a:solidFill>
              <a:schemeClr val="bg1"/>
            </a:solidFill>
            <a:ln w="28575" cmpd="sng">
              <a:solidFill>
                <a:schemeClr val="tx1"/>
              </a:solidFill>
              <a:round/>
              <a:headEnd/>
              <a:tailEnd/>
            </a:ln>
          </p:spPr>
          <p:txBody>
            <a:bodyPr wrap="none" anchor="ctr"/>
            <a:lstStyle/>
            <a:p>
              <a:endParaRPr lang="en-US"/>
            </a:p>
          </p:txBody>
        </p:sp>
        <p:graphicFrame>
          <p:nvGraphicFramePr>
            <p:cNvPr id="9248" name="Object 32"/>
            <p:cNvGraphicFramePr>
              <a:graphicFrameLocks noChangeAspect="1"/>
            </p:cNvGraphicFramePr>
            <p:nvPr/>
          </p:nvGraphicFramePr>
          <p:xfrm>
            <a:off x="3968" y="3668"/>
            <a:ext cx="880" cy="296"/>
          </p:xfrm>
          <a:graphic>
            <a:graphicData uri="http://schemas.openxmlformats.org/presentationml/2006/ole">
              <mc:AlternateContent xmlns:mc="http://schemas.openxmlformats.org/markup-compatibility/2006">
                <mc:Choice xmlns:v="urn:schemas-microsoft-com:vml" Requires="v">
                  <p:oleObj spid="_x0000_s1300" name="Equation" r:id="rId23" imgW="774360" imgH="228600" progId="Equation.3">
                    <p:embed/>
                  </p:oleObj>
                </mc:Choice>
                <mc:Fallback>
                  <p:oleObj name="Equation" r:id="rId23" imgW="774360" imgH="228600" progId="Equation.3">
                    <p:embed/>
                    <p:pic>
                      <p:nvPicPr>
                        <p:cNvPr id="0" name=""/>
                        <p:cNvPicPr>
                          <a:picLocks noChangeAspect="1" noChangeArrowheads="1"/>
                        </p:cNvPicPr>
                        <p:nvPr/>
                      </p:nvPicPr>
                      <p:blipFill>
                        <a:blip r:embed="rId24">
                          <a:lum contrast="100000"/>
                          <a:extLst>
                            <a:ext uri="{28A0092B-C50C-407E-A947-70E740481C1C}">
                              <a14:useLocalDpi xmlns:a14="http://schemas.microsoft.com/office/drawing/2010/main" val="0"/>
                            </a:ext>
                          </a:extLst>
                        </a:blip>
                        <a:srcRect/>
                        <a:stretch>
                          <a:fillRect/>
                        </a:stretch>
                      </p:blipFill>
                      <p:spPr bwMode="auto">
                        <a:xfrm>
                          <a:off x="3968" y="3668"/>
                          <a:ext cx="880" cy="2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49" name="Object 33"/>
            <p:cNvGraphicFramePr>
              <a:graphicFrameLocks noChangeAspect="1"/>
            </p:cNvGraphicFramePr>
            <p:nvPr/>
          </p:nvGraphicFramePr>
          <p:xfrm>
            <a:off x="4656" y="2400"/>
            <a:ext cx="912" cy="323"/>
          </p:xfrm>
          <a:graphic>
            <a:graphicData uri="http://schemas.openxmlformats.org/presentationml/2006/ole">
              <mc:AlternateContent xmlns:mc="http://schemas.openxmlformats.org/markup-compatibility/2006">
                <mc:Choice xmlns:v="urn:schemas-microsoft-com:vml" Requires="v">
                  <p:oleObj spid="_x0000_s1301" name="Equation" r:id="rId25" imgW="736560" imgH="228600" progId="Equation.3">
                    <p:embed/>
                  </p:oleObj>
                </mc:Choice>
                <mc:Fallback>
                  <p:oleObj name="Equation" r:id="rId25" imgW="736560" imgH="228600" progId="Equation.3">
                    <p:embed/>
                    <p:pic>
                      <p:nvPicPr>
                        <p:cNvPr id="0" name=""/>
                        <p:cNvPicPr>
                          <a:picLocks noChangeAspect="1" noChangeArrowheads="1"/>
                        </p:cNvPicPr>
                        <p:nvPr/>
                      </p:nvPicPr>
                      <p:blipFill>
                        <a:blip r:embed="rId26">
                          <a:lum contrast="100000"/>
                          <a:extLst>
                            <a:ext uri="{28A0092B-C50C-407E-A947-70E740481C1C}">
                              <a14:useLocalDpi xmlns:a14="http://schemas.microsoft.com/office/drawing/2010/main" val="0"/>
                            </a:ext>
                          </a:extLst>
                        </a:blip>
                        <a:srcRect/>
                        <a:stretch>
                          <a:fillRect/>
                        </a:stretch>
                      </p:blipFill>
                      <p:spPr bwMode="auto">
                        <a:xfrm>
                          <a:off x="4656" y="2400"/>
                          <a:ext cx="912" cy="3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29" name="Title 1"/>
          <p:cNvSpPr txBox="1">
            <a:spLocks/>
          </p:cNvSpPr>
          <p:nvPr/>
        </p:nvSpPr>
        <p:spPr>
          <a:xfrm>
            <a:off x="628650" y="365126"/>
            <a:ext cx="78867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More Detailed Analysis of Work </a:t>
            </a:r>
          </a:p>
        </p:txBody>
      </p:sp>
    </p:spTree>
    <p:extLst>
      <p:ext uri="{BB962C8B-B14F-4D97-AF65-F5344CB8AC3E}">
        <p14:creationId xmlns:p14="http://schemas.microsoft.com/office/powerpoint/2010/main" val="15456631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31"/>
                                        </p:tgtEl>
                                        <p:attrNameLst>
                                          <p:attrName>style.visibility</p:attrName>
                                        </p:attrNameLst>
                                      </p:cBhvr>
                                      <p:to>
                                        <p:strVal val="visible"/>
                                      </p:to>
                                    </p:set>
                                    <p:animEffect transition="in" filter="wipe(left)">
                                      <p:cBhvr>
                                        <p:cTn id="7" dur="500"/>
                                        <p:tgtEl>
                                          <p:spTgt spid="9231"/>
                                        </p:tgtEl>
                                      </p:cBhvr>
                                    </p:animEffect>
                                  </p:childTnLst>
                                </p:cTn>
                              </p:par>
                              <p:par>
                                <p:cTn id="8" presetID="9" presetClass="entr" presetSubtype="0" fill="hold" nodeType="withEffect">
                                  <p:stCondLst>
                                    <p:cond delay="0"/>
                                  </p:stCondLst>
                                  <p:childTnLst>
                                    <p:set>
                                      <p:cBhvr>
                                        <p:cTn id="9" dur="1" fill="hold">
                                          <p:stCondLst>
                                            <p:cond delay="0"/>
                                          </p:stCondLst>
                                        </p:cTn>
                                        <p:tgtEl>
                                          <p:spTgt spid="9253"/>
                                        </p:tgtEl>
                                        <p:attrNameLst>
                                          <p:attrName>style.visibility</p:attrName>
                                        </p:attrNameLst>
                                      </p:cBhvr>
                                      <p:to>
                                        <p:strVal val="visible"/>
                                      </p:to>
                                    </p:set>
                                    <p:animEffect transition="in" filter="dissolve">
                                      <p:cBhvr>
                                        <p:cTn id="10" dur="500"/>
                                        <p:tgtEl>
                                          <p:spTgt spid="9253"/>
                                        </p:tgtEl>
                                      </p:cBhvr>
                                    </p:animEffect>
                                  </p:childTnLst>
                                </p:cTn>
                              </p:par>
                              <p:par>
                                <p:cTn id="11" presetID="22" presetClass="entr" presetSubtype="8" fill="hold" nodeType="withEffect">
                                  <p:stCondLst>
                                    <p:cond delay="0"/>
                                  </p:stCondLst>
                                  <p:childTnLst>
                                    <p:set>
                                      <p:cBhvr>
                                        <p:cTn id="12" dur="1" fill="hold">
                                          <p:stCondLst>
                                            <p:cond delay="0"/>
                                          </p:stCondLst>
                                        </p:cTn>
                                        <p:tgtEl>
                                          <p:spTgt spid="9235"/>
                                        </p:tgtEl>
                                        <p:attrNameLst>
                                          <p:attrName>style.visibility</p:attrName>
                                        </p:attrNameLst>
                                      </p:cBhvr>
                                      <p:to>
                                        <p:strVal val="visible"/>
                                      </p:to>
                                    </p:set>
                                    <p:animEffect transition="in" filter="wipe(left)">
                                      <p:cBhvr>
                                        <p:cTn id="13" dur="500"/>
                                        <p:tgtEl>
                                          <p:spTgt spid="9235"/>
                                        </p:tgtEl>
                                      </p:cBhvr>
                                    </p:animEffect>
                                  </p:childTnLst>
                                </p:cTn>
                              </p:par>
                              <p:par>
                                <p:cTn id="14" presetID="22" presetClass="entr" presetSubtype="8" fill="hold" nodeType="withEffect">
                                  <p:stCondLst>
                                    <p:cond delay="0"/>
                                  </p:stCondLst>
                                  <p:childTnLst>
                                    <p:set>
                                      <p:cBhvr>
                                        <p:cTn id="15" dur="1" fill="hold">
                                          <p:stCondLst>
                                            <p:cond delay="0"/>
                                          </p:stCondLst>
                                        </p:cTn>
                                        <p:tgtEl>
                                          <p:spTgt spid="9236"/>
                                        </p:tgtEl>
                                        <p:attrNameLst>
                                          <p:attrName>style.visibility</p:attrName>
                                        </p:attrNameLst>
                                      </p:cBhvr>
                                      <p:to>
                                        <p:strVal val="visible"/>
                                      </p:to>
                                    </p:set>
                                    <p:animEffect transition="in" filter="wipe(left)">
                                      <p:cBhvr>
                                        <p:cTn id="16" dur="500"/>
                                        <p:tgtEl>
                                          <p:spTgt spid="9236"/>
                                        </p:tgtEl>
                                      </p:cBhvr>
                                    </p:animEffect>
                                  </p:childTnLst>
                                </p:cTn>
                              </p:par>
                              <p:par>
                                <p:cTn id="17" presetID="22" presetClass="entr" presetSubtype="8" fill="hold" nodeType="withEffect">
                                  <p:stCondLst>
                                    <p:cond delay="0"/>
                                  </p:stCondLst>
                                  <p:childTnLst>
                                    <p:set>
                                      <p:cBhvr>
                                        <p:cTn id="18" dur="1" fill="hold">
                                          <p:stCondLst>
                                            <p:cond delay="0"/>
                                          </p:stCondLst>
                                        </p:cTn>
                                        <p:tgtEl>
                                          <p:spTgt spid="9237"/>
                                        </p:tgtEl>
                                        <p:attrNameLst>
                                          <p:attrName>style.visibility</p:attrName>
                                        </p:attrNameLst>
                                      </p:cBhvr>
                                      <p:to>
                                        <p:strVal val="visible"/>
                                      </p:to>
                                    </p:set>
                                    <p:animEffect transition="in" filter="wipe(left)">
                                      <p:cBhvr>
                                        <p:cTn id="19" dur="500"/>
                                        <p:tgtEl>
                                          <p:spTgt spid="92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1"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Calculus of work</a:t>
            </a:r>
            <a:endParaRPr lang="zh-CN" altLang="en-US"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a:xfrm>
                <a:off x="628650" y="1535289"/>
                <a:ext cx="7886700" cy="4899378"/>
              </a:xfrm>
            </p:spPr>
            <p:txBody>
              <a:bodyPr>
                <a:normAutofit/>
              </a:bodyPr>
              <a:lstStyle/>
              <a:p>
                <a:pPr marL="0" indent="0">
                  <a:lnSpc>
                    <a:spcPct val="110000"/>
                  </a:lnSpc>
                  <a:buNone/>
                </a:pPr>
                <a14:m>
                  <m:oMathPara xmlns:m="http://schemas.openxmlformats.org/officeDocument/2006/math">
                    <m:oMathParaPr>
                      <m:jc m:val="centerGroup"/>
                    </m:oMathParaPr>
                    <m:oMath xmlns:m="http://schemas.openxmlformats.org/officeDocument/2006/math">
                      <m:sSub>
                        <m:sSubPr>
                          <m:ctrlPr>
                            <a:rPr lang="en-US" altLang="zh-CN" b="0" i="1" smtClean="0">
                              <a:latin typeface="Cambria Math" panose="02040503050406030204" pitchFamily="18" charset="0"/>
                            </a:rPr>
                          </m:ctrlPr>
                        </m:sSubPr>
                        <m:e>
                          <m:r>
                            <a:rPr lang="en-US" altLang="zh-CN" b="0" i="1" smtClean="0">
                              <a:latin typeface="Cambria Math"/>
                            </a:rPr>
                            <m:t>𝑊</m:t>
                          </m:r>
                        </m:e>
                        <m:sub>
                          <m:r>
                            <a:rPr lang="en-US" altLang="zh-CN" b="0" i="1" smtClean="0">
                              <a:latin typeface="Cambria Math"/>
                            </a:rPr>
                            <m:t>𝑎𝑏</m:t>
                          </m:r>
                        </m:sub>
                      </m:sSub>
                      <m:r>
                        <a:rPr lang="en-US" altLang="zh-CN" b="0" i="1" smtClean="0">
                          <a:latin typeface="Cambria Math"/>
                        </a:rPr>
                        <m:t>=</m:t>
                      </m:r>
                      <m:nary>
                        <m:naryPr>
                          <m:ctrlPr>
                            <a:rPr lang="en-US" altLang="zh-CN" b="0" i="1" smtClean="0">
                              <a:latin typeface="Cambria Math" panose="02040503050406030204" pitchFamily="18" charset="0"/>
                            </a:rPr>
                          </m:ctrlPr>
                        </m:naryPr>
                        <m:sub>
                          <m:r>
                            <a:rPr lang="en-US" altLang="zh-CN" b="0" i="1" smtClean="0">
                              <a:latin typeface="Cambria Math"/>
                            </a:rPr>
                            <m:t>𝑎</m:t>
                          </m:r>
                        </m:sub>
                        <m:sup>
                          <m:r>
                            <a:rPr lang="en-US" altLang="zh-CN" b="0" i="1" smtClean="0">
                              <a:latin typeface="Cambria Math"/>
                            </a:rPr>
                            <m:t>𝑏</m:t>
                          </m:r>
                        </m:sup>
                        <m:e>
                          <m:acc>
                            <m:accPr>
                              <m:chr m:val="⃗"/>
                              <m:ctrlPr>
                                <a:rPr lang="en-US" altLang="zh-CN" i="1">
                                  <a:latin typeface="Cambria Math" panose="02040503050406030204" pitchFamily="18" charset="0"/>
                                </a:rPr>
                              </m:ctrlPr>
                            </m:accPr>
                            <m:e>
                              <m:r>
                                <a:rPr lang="en-US" altLang="zh-CN" i="1">
                                  <a:latin typeface="Cambria Math" panose="02040503050406030204" pitchFamily="18" charset="0"/>
                                </a:rPr>
                                <m:t>𝐹</m:t>
                              </m:r>
                            </m:e>
                          </m:acc>
                          <m:r>
                            <a:rPr lang="en-US" altLang="zh-CN" i="1">
                              <a:latin typeface="Cambria Math" panose="02040503050406030204" pitchFamily="18" charset="0"/>
                            </a:rPr>
                            <m:t>⋅</m:t>
                          </m:r>
                          <m:r>
                            <a:rPr lang="en-US" altLang="zh-CN" i="1">
                              <a:latin typeface="Cambria Math" panose="02040503050406030204" pitchFamily="18" charset="0"/>
                            </a:rPr>
                            <m:t>𝑑</m:t>
                          </m:r>
                          <m:acc>
                            <m:accPr>
                              <m:chr m:val="⃗"/>
                              <m:ctrlPr>
                                <a:rPr lang="en-US" altLang="zh-CN" i="1">
                                  <a:latin typeface="Cambria Math" panose="02040503050406030204" pitchFamily="18" charset="0"/>
                                </a:rPr>
                              </m:ctrlPr>
                            </m:accPr>
                            <m:e>
                              <m:r>
                                <a:rPr lang="en-US" altLang="zh-CN" i="1">
                                  <a:latin typeface="Cambria Math" panose="02040503050406030204" pitchFamily="18" charset="0"/>
                                </a:rPr>
                                <m:t>𝑟</m:t>
                              </m:r>
                            </m:e>
                          </m:acc>
                        </m:e>
                      </m:nary>
                      <m:r>
                        <a:rPr lang="en-US" altLang="zh-CN" i="1">
                          <a:latin typeface="Cambria Math" panose="02040503050406030204" pitchFamily="18" charset="0"/>
                        </a:rPr>
                        <m:t>=</m:t>
                      </m:r>
                      <m:nary>
                        <m:naryPr>
                          <m:ctrlPr>
                            <a:rPr lang="en-US" altLang="zh-CN" i="1">
                              <a:latin typeface="Cambria Math" panose="02040503050406030204" pitchFamily="18" charset="0"/>
                            </a:rPr>
                          </m:ctrlPr>
                        </m:naryPr>
                        <m:sub>
                          <m:r>
                            <a:rPr lang="en-US" altLang="zh-CN" i="1">
                              <a:latin typeface="Cambria Math"/>
                            </a:rPr>
                            <m:t>𝑎</m:t>
                          </m:r>
                        </m:sub>
                        <m:sup>
                          <m:r>
                            <a:rPr lang="en-US" altLang="zh-CN" i="1">
                              <a:latin typeface="Cambria Math"/>
                            </a:rPr>
                            <m:t>𝑏</m:t>
                          </m:r>
                        </m:sup>
                        <m:e>
                          <m:r>
                            <a:rPr lang="en-US" altLang="zh-CN" b="0" i="1" smtClean="0">
                              <a:latin typeface="Cambria Math"/>
                            </a:rPr>
                            <m:t>𝐹</m:t>
                          </m:r>
                          <m:func>
                            <m:funcPr>
                              <m:ctrlPr>
                                <a:rPr lang="en-US" altLang="zh-CN" b="0" i="1" smtClean="0">
                                  <a:latin typeface="Cambria Math" panose="02040503050406030204" pitchFamily="18" charset="0"/>
                                </a:rPr>
                              </m:ctrlPr>
                            </m:funcPr>
                            <m:fName>
                              <m:r>
                                <m:rPr>
                                  <m:sty m:val="p"/>
                                </m:rPr>
                                <a:rPr lang="en-US" altLang="zh-CN" b="0" i="0" smtClean="0">
                                  <a:latin typeface="Cambria Math"/>
                                </a:rPr>
                                <m:t>cos</m:t>
                              </m:r>
                            </m:fName>
                            <m:e>
                              <m:r>
                                <a:rPr lang="en-US" altLang="zh-CN" i="1">
                                  <a:latin typeface="Cambria Math"/>
                                </a:rPr>
                                <m:t>𝛼</m:t>
                              </m:r>
                            </m:e>
                          </m:func>
                          <m:r>
                            <a:rPr lang="en-US" altLang="zh-CN" b="0" i="1" smtClean="0">
                              <a:latin typeface="Cambria Math"/>
                            </a:rPr>
                            <m:t>𝑑𝑠</m:t>
                          </m:r>
                        </m:e>
                      </m:nary>
                    </m:oMath>
                  </m:oMathPara>
                </a14:m>
                <a:endParaRPr lang="en-US" altLang="zh-CN" dirty="0"/>
              </a:p>
              <a:p>
                <a:pPr marL="0" indent="0">
                  <a:lnSpc>
                    <a:spcPct val="110000"/>
                  </a:lnSpc>
                  <a:buNone/>
                </a:pPr>
                <a:r>
                  <a:rPr lang="en-US" altLang="zh-CN" dirty="0"/>
                  <a:t>This integral is computed along the trajectory of the particle, and is therefore said to be </a:t>
                </a:r>
                <a:r>
                  <a:rPr lang="en-US" altLang="zh-CN" dirty="0">
                    <a:solidFill>
                      <a:srgbClr val="FF0000"/>
                    </a:solidFill>
                  </a:rPr>
                  <a:t>path dependent</a:t>
                </a:r>
                <a:r>
                  <a:rPr lang="en-US" altLang="zh-CN" dirty="0" smtClean="0"/>
                  <a:t>.</a:t>
                </a:r>
                <a:endParaRPr lang="en-US" altLang="zh-CN" dirty="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xfrm>
                <a:off x="628650" y="1535289"/>
                <a:ext cx="7886700" cy="4899378"/>
              </a:xfrm>
              <a:blipFill rotWithShape="1">
                <a:blip r:embed="rId2"/>
                <a:stretch>
                  <a:fillRect l="-1546"/>
                </a:stretch>
              </a:blipFill>
            </p:spPr>
            <p:txBody>
              <a:bodyPr/>
              <a:lstStyle/>
              <a:p>
                <a:r>
                  <a:rPr lang="zh-CN" altLang="en-US">
                    <a:noFill/>
                  </a:rPr>
                  <a:t> </a:t>
                </a:r>
              </a:p>
            </p:txBody>
          </p:sp>
        </mc:Fallback>
      </mc:AlternateContent>
      <p:sp>
        <p:nvSpPr>
          <p:cNvPr id="5" name="任意多边形 4"/>
          <p:cNvSpPr/>
          <p:nvPr/>
        </p:nvSpPr>
        <p:spPr>
          <a:xfrm>
            <a:off x="3225126" y="4007555"/>
            <a:ext cx="3812252" cy="2054578"/>
          </a:xfrm>
          <a:custGeom>
            <a:avLst/>
            <a:gdLst>
              <a:gd name="connsiteX0" fmla="*/ 1675100 w 1704055"/>
              <a:gd name="connsiteY0" fmla="*/ 0 h 1490133"/>
              <a:gd name="connsiteX1" fmla="*/ 1652522 w 1704055"/>
              <a:gd name="connsiteY1" fmla="*/ 778933 h 1490133"/>
              <a:gd name="connsiteX2" fmla="*/ 1200966 w 1704055"/>
              <a:gd name="connsiteY2" fmla="*/ 1230489 h 1490133"/>
              <a:gd name="connsiteX3" fmla="*/ 501055 w 1704055"/>
              <a:gd name="connsiteY3" fmla="*/ 1422400 h 1490133"/>
              <a:gd name="connsiteX4" fmla="*/ 72078 w 1704055"/>
              <a:gd name="connsiteY4" fmla="*/ 1444977 h 1490133"/>
              <a:gd name="connsiteX5" fmla="*/ 4344 w 1704055"/>
              <a:gd name="connsiteY5" fmla="*/ 1490133 h 1490133"/>
              <a:gd name="connsiteX0" fmla="*/ 1675100 w 1716417"/>
              <a:gd name="connsiteY0" fmla="*/ 0 h 1490133"/>
              <a:gd name="connsiteX1" fmla="*/ 1652522 w 1716417"/>
              <a:gd name="connsiteY1" fmla="*/ 778933 h 1490133"/>
              <a:gd name="connsiteX2" fmla="*/ 1016329 w 1716417"/>
              <a:gd name="connsiteY2" fmla="*/ 782635 h 1490133"/>
              <a:gd name="connsiteX3" fmla="*/ 501055 w 1716417"/>
              <a:gd name="connsiteY3" fmla="*/ 1422400 h 1490133"/>
              <a:gd name="connsiteX4" fmla="*/ 72078 w 1716417"/>
              <a:gd name="connsiteY4" fmla="*/ 1444977 h 1490133"/>
              <a:gd name="connsiteX5" fmla="*/ 4344 w 1716417"/>
              <a:gd name="connsiteY5" fmla="*/ 1490133 h 1490133"/>
              <a:gd name="connsiteX0" fmla="*/ 1675100 w 1685806"/>
              <a:gd name="connsiteY0" fmla="*/ 0 h 1490133"/>
              <a:gd name="connsiteX1" fmla="*/ 1568597 w 1685806"/>
              <a:gd name="connsiteY1" fmla="*/ 624219 h 1490133"/>
              <a:gd name="connsiteX2" fmla="*/ 1016329 w 1685806"/>
              <a:gd name="connsiteY2" fmla="*/ 782635 h 1490133"/>
              <a:gd name="connsiteX3" fmla="*/ 501055 w 1685806"/>
              <a:gd name="connsiteY3" fmla="*/ 1422400 h 1490133"/>
              <a:gd name="connsiteX4" fmla="*/ 72078 w 1685806"/>
              <a:gd name="connsiteY4" fmla="*/ 1444977 h 1490133"/>
              <a:gd name="connsiteX5" fmla="*/ 4344 w 1685806"/>
              <a:gd name="connsiteY5" fmla="*/ 1490133 h 1490133"/>
              <a:gd name="connsiteX0" fmla="*/ 1675100 w 1689531"/>
              <a:gd name="connsiteY0" fmla="*/ 0 h 1490133"/>
              <a:gd name="connsiteX1" fmla="*/ 1568597 w 1689531"/>
              <a:gd name="connsiteY1" fmla="*/ 624219 h 1490133"/>
              <a:gd name="connsiteX2" fmla="*/ 882048 w 1689531"/>
              <a:gd name="connsiteY2" fmla="*/ 815206 h 1490133"/>
              <a:gd name="connsiteX3" fmla="*/ 501055 w 1689531"/>
              <a:gd name="connsiteY3" fmla="*/ 1422400 h 1490133"/>
              <a:gd name="connsiteX4" fmla="*/ 72078 w 1689531"/>
              <a:gd name="connsiteY4" fmla="*/ 1444977 h 1490133"/>
              <a:gd name="connsiteX5" fmla="*/ 4344 w 1689531"/>
              <a:gd name="connsiteY5" fmla="*/ 1490133 h 1490133"/>
              <a:gd name="connsiteX0" fmla="*/ 1893307 w 1896187"/>
              <a:gd name="connsiteY0" fmla="*/ 0 h 1481991"/>
              <a:gd name="connsiteX1" fmla="*/ 1568597 w 1896187"/>
              <a:gd name="connsiteY1" fmla="*/ 616077 h 1481991"/>
              <a:gd name="connsiteX2" fmla="*/ 882048 w 1896187"/>
              <a:gd name="connsiteY2" fmla="*/ 807064 h 1481991"/>
              <a:gd name="connsiteX3" fmla="*/ 501055 w 1896187"/>
              <a:gd name="connsiteY3" fmla="*/ 1414258 h 1481991"/>
              <a:gd name="connsiteX4" fmla="*/ 72078 w 1896187"/>
              <a:gd name="connsiteY4" fmla="*/ 1436835 h 1481991"/>
              <a:gd name="connsiteX5" fmla="*/ 4344 w 1896187"/>
              <a:gd name="connsiteY5" fmla="*/ 1481991 h 1481991"/>
              <a:gd name="connsiteX0" fmla="*/ 1889445 w 1892325"/>
              <a:gd name="connsiteY0" fmla="*/ 0 h 1481991"/>
              <a:gd name="connsiteX1" fmla="*/ 1564735 w 1892325"/>
              <a:gd name="connsiteY1" fmla="*/ 616077 h 1481991"/>
              <a:gd name="connsiteX2" fmla="*/ 878186 w 1892325"/>
              <a:gd name="connsiteY2" fmla="*/ 807064 h 1481991"/>
              <a:gd name="connsiteX3" fmla="*/ 497193 w 1892325"/>
              <a:gd name="connsiteY3" fmla="*/ 1414258 h 1481991"/>
              <a:gd name="connsiteX4" fmla="*/ 157737 w 1892325"/>
              <a:gd name="connsiteY4" fmla="*/ 1404263 h 1481991"/>
              <a:gd name="connsiteX5" fmla="*/ 482 w 1892325"/>
              <a:gd name="connsiteY5" fmla="*/ 1481991 h 1481991"/>
              <a:gd name="connsiteX0" fmla="*/ 1889445 w 1912282"/>
              <a:gd name="connsiteY0" fmla="*/ 45585 h 1527576"/>
              <a:gd name="connsiteX1" fmla="*/ 1887876 w 1912282"/>
              <a:gd name="connsiteY1" fmla="*/ 45649 h 1527576"/>
              <a:gd name="connsiteX2" fmla="*/ 1564735 w 1912282"/>
              <a:gd name="connsiteY2" fmla="*/ 661662 h 1527576"/>
              <a:gd name="connsiteX3" fmla="*/ 878186 w 1912282"/>
              <a:gd name="connsiteY3" fmla="*/ 852649 h 1527576"/>
              <a:gd name="connsiteX4" fmla="*/ 497193 w 1912282"/>
              <a:gd name="connsiteY4" fmla="*/ 1459843 h 1527576"/>
              <a:gd name="connsiteX5" fmla="*/ 157737 w 1912282"/>
              <a:gd name="connsiteY5" fmla="*/ 1449848 h 1527576"/>
              <a:gd name="connsiteX6" fmla="*/ 482 w 1912282"/>
              <a:gd name="connsiteY6" fmla="*/ 1527576 h 1527576"/>
              <a:gd name="connsiteX0" fmla="*/ 1889445 w 1941866"/>
              <a:gd name="connsiteY0" fmla="*/ 3702 h 1485693"/>
              <a:gd name="connsiteX1" fmla="*/ 1924462 w 1941866"/>
              <a:gd name="connsiteY1" fmla="*/ 77624 h 1485693"/>
              <a:gd name="connsiteX2" fmla="*/ 1564735 w 1941866"/>
              <a:gd name="connsiteY2" fmla="*/ 619779 h 1485693"/>
              <a:gd name="connsiteX3" fmla="*/ 878186 w 1941866"/>
              <a:gd name="connsiteY3" fmla="*/ 810766 h 1485693"/>
              <a:gd name="connsiteX4" fmla="*/ 497193 w 1941866"/>
              <a:gd name="connsiteY4" fmla="*/ 1417960 h 1485693"/>
              <a:gd name="connsiteX5" fmla="*/ 157737 w 1941866"/>
              <a:gd name="connsiteY5" fmla="*/ 1407965 h 1485693"/>
              <a:gd name="connsiteX6" fmla="*/ 482 w 1941866"/>
              <a:gd name="connsiteY6" fmla="*/ 1485693 h 1485693"/>
              <a:gd name="connsiteX0" fmla="*/ 1889445 w 1941866"/>
              <a:gd name="connsiteY0" fmla="*/ 3702 h 1485693"/>
              <a:gd name="connsiteX1" fmla="*/ 1924462 w 1941866"/>
              <a:gd name="connsiteY1" fmla="*/ 77624 h 1485693"/>
              <a:gd name="connsiteX2" fmla="*/ 1286207 w 1941866"/>
              <a:gd name="connsiteY2" fmla="*/ 624932 h 1485693"/>
              <a:gd name="connsiteX3" fmla="*/ 878186 w 1941866"/>
              <a:gd name="connsiteY3" fmla="*/ 810766 h 1485693"/>
              <a:gd name="connsiteX4" fmla="*/ 497193 w 1941866"/>
              <a:gd name="connsiteY4" fmla="*/ 1417960 h 1485693"/>
              <a:gd name="connsiteX5" fmla="*/ 157737 w 1941866"/>
              <a:gd name="connsiteY5" fmla="*/ 1407965 h 1485693"/>
              <a:gd name="connsiteX6" fmla="*/ 482 w 1941866"/>
              <a:gd name="connsiteY6" fmla="*/ 1485693 h 1485693"/>
              <a:gd name="connsiteX0" fmla="*/ 1889445 w 1889445"/>
              <a:gd name="connsiteY0" fmla="*/ 0 h 1481991"/>
              <a:gd name="connsiteX1" fmla="*/ 1695503 w 1889445"/>
              <a:gd name="connsiteY1" fmla="*/ 384812 h 1481991"/>
              <a:gd name="connsiteX2" fmla="*/ 1286207 w 1889445"/>
              <a:gd name="connsiteY2" fmla="*/ 621230 h 1481991"/>
              <a:gd name="connsiteX3" fmla="*/ 878186 w 1889445"/>
              <a:gd name="connsiteY3" fmla="*/ 807064 h 1481991"/>
              <a:gd name="connsiteX4" fmla="*/ 497193 w 1889445"/>
              <a:gd name="connsiteY4" fmla="*/ 1414258 h 1481991"/>
              <a:gd name="connsiteX5" fmla="*/ 157737 w 1889445"/>
              <a:gd name="connsiteY5" fmla="*/ 1404263 h 1481991"/>
              <a:gd name="connsiteX6" fmla="*/ 482 w 1889445"/>
              <a:gd name="connsiteY6" fmla="*/ 1481991 h 1481991"/>
              <a:gd name="connsiteX0" fmla="*/ 1889445 w 1889445"/>
              <a:gd name="connsiteY0" fmla="*/ 0 h 1481991"/>
              <a:gd name="connsiteX1" fmla="*/ 1695503 w 1889445"/>
              <a:gd name="connsiteY1" fmla="*/ 384812 h 1481991"/>
              <a:gd name="connsiteX2" fmla="*/ 1286207 w 1889445"/>
              <a:gd name="connsiteY2" fmla="*/ 621230 h 1481991"/>
              <a:gd name="connsiteX3" fmla="*/ 878186 w 1889445"/>
              <a:gd name="connsiteY3" fmla="*/ 807064 h 1481991"/>
              <a:gd name="connsiteX4" fmla="*/ 497193 w 1889445"/>
              <a:gd name="connsiteY4" fmla="*/ 1414258 h 1481991"/>
              <a:gd name="connsiteX5" fmla="*/ 157737 w 1889445"/>
              <a:gd name="connsiteY5" fmla="*/ 1404263 h 1481991"/>
              <a:gd name="connsiteX6" fmla="*/ 482 w 1889445"/>
              <a:gd name="connsiteY6" fmla="*/ 1481991 h 1481991"/>
              <a:gd name="connsiteX0" fmla="*/ 1889445 w 1889445"/>
              <a:gd name="connsiteY0" fmla="*/ 0 h 1481991"/>
              <a:gd name="connsiteX1" fmla="*/ 1695503 w 1889445"/>
              <a:gd name="connsiteY1" fmla="*/ 384812 h 1481991"/>
              <a:gd name="connsiteX2" fmla="*/ 1286207 w 1889445"/>
              <a:gd name="connsiteY2" fmla="*/ 621230 h 1481991"/>
              <a:gd name="connsiteX3" fmla="*/ 878186 w 1889445"/>
              <a:gd name="connsiteY3" fmla="*/ 807064 h 1481991"/>
              <a:gd name="connsiteX4" fmla="*/ 497193 w 1889445"/>
              <a:gd name="connsiteY4" fmla="*/ 1414258 h 1481991"/>
              <a:gd name="connsiteX5" fmla="*/ 157737 w 1889445"/>
              <a:gd name="connsiteY5" fmla="*/ 1404263 h 1481991"/>
              <a:gd name="connsiteX6" fmla="*/ 482 w 1889445"/>
              <a:gd name="connsiteY6" fmla="*/ 1481991 h 1481991"/>
              <a:gd name="connsiteX0" fmla="*/ 1889445 w 1889445"/>
              <a:gd name="connsiteY0" fmla="*/ 0 h 1481991"/>
              <a:gd name="connsiteX1" fmla="*/ 1695503 w 1889445"/>
              <a:gd name="connsiteY1" fmla="*/ 384812 h 1481991"/>
              <a:gd name="connsiteX2" fmla="*/ 1289748 w 1889445"/>
              <a:gd name="connsiteY2" fmla="*/ 648712 h 1481991"/>
              <a:gd name="connsiteX3" fmla="*/ 878186 w 1889445"/>
              <a:gd name="connsiteY3" fmla="*/ 807064 h 1481991"/>
              <a:gd name="connsiteX4" fmla="*/ 497193 w 1889445"/>
              <a:gd name="connsiteY4" fmla="*/ 1414258 h 1481991"/>
              <a:gd name="connsiteX5" fmla="*/ 157737 w 1889445"/>
              <a:gd name="connsiteY5" fmla="*/ 1404263 h 1481991"/>
              <a:gd name="connsiteX6" fmla="*/ 482 w 1889445"/>
              <a:gd name="connsiteY6" fmla="*/ 1481991 h 1481991"/>
              <a:gd name="connsiteX0" fmla="*/ 1889445 w 1889445"/>
              <a:gd name="connsiteY0" fmla="*/ 0 h 1481991"/>
              <a:gd name="connsiteX1" fmla="*/ 1695503 w 1889445"/>
              <a:gd name="connsiteY1" fmla="*/ 384812 h 1481991"/>
              <a:gd name="connsiteX2" fmla="*/ 1289748 w 1889445"/>
              <a:gd name="connsiteY2" fmla="*/ 648712 h 1481991"/>
              <a:gd name="connsiteX3" fmla="*/ 878186 w 1889445"/>
              <a:gd name="connsiteY3" fmla="*/ 807064 h 1481991"/>
              <a:gd name="connsiteX4" fmla="*/ 497193 w 1889445"/>
              <a:gd name="connsiteY4" fmla="*/ 1414258 h 1481991"/>
              <a:gd name="connsiteX5" fmla="*/ 157737 w 1889445"/>
              <a:gd name="connsiteY5" fmla="*/ 1404263 h 1481991"/>
              <a:gd name="connsiteX6" fmla="*/ 482 w 1889445"/>
              <a:gd name="connsiteY6" fmla="*/ 1481991 h 1481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9445" h="1481991">
                <a:moveTo>
                  <a:pt x="1889445" y="0"/>
                </a:moveTo>
                <a:cubicBezTo>
                  <a:pt x="1889184" y="11"/>
                  <a:pt x="1795453" y="276693"/>
                  <a:pt x="1695503" y="384812"/>
                </a:cubicBezTo>
                <a:cubicBezTo>
                  <a:pt x="1595554" y="492931"/>
                  <a:pt x="1425968" y="578337"/>
                  <a:pt x="1289748" y="648712"/>
                </a:cubicBezTo>
                <a:cubicBezTo>
                  <a:pt x="1153528" y="719087"/>
                  <a:pt x="1012640" y="691497"/>
                  <a:pt x="878186" y="807064"/>
                </a:cubicBezTo>
                <a:cubicBezTo>
                  <a:pt x="743732" y="922631"/>
                  <a:pt x="617268" y="1314725"/>
                  <a:pt x="497193" y="1414258"/>
                </a:cubicBezTo>
                <a:cubicBezTo>
                  <a:pt x="377118" y="1513791"/>
                  <a:pt x="240522" y="1392974"/>
                  <a:pt x="157737" y="1404263"/>
                </a:cubicBezTo>
                <a:cubicBezTo>
                  <a:pt x="74952" y="1415552"/>
                  <a:pt x="-7044" y="1465057"/>
                  <a:pt x="482" y="1481991"/>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 name="直接连接符 6"/>
          <p:cNvCxnSpPr/>
          <p:nvPr/>
        </p:nvCxnSpPr>
        <p:spPr>
          <a:xfrm flipV="1">
            <a:off x="4199467" y="4391379"/>
            <a:ext cx="2054577" cy="1196621"/>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 name="直接箭头连接符 11"/>
          <p:cNvCxnSpPr>
            <a:stCxn id="5" idx="3"/>
          </p:cNvCxnSpPr>
          <p:nvPr/>
        </p:nvCxnSpPr>
        <p:spPr>
          <a:xfrm flipV="1">
            <a:off x="4997004" y="3714047"/>
            <a:ext cx="320063" cy="141239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 name="TextBox 12"/>
              <p:cNvSpPr txBox="1"/>
              <p:nvPr/>
            </p:nvSpPr>
            <p:spPr>
              <a:xfrm>
                <a:off x="4626232" y="3849511"/>
                <a:ext cx="456584" cy="57547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en-US" altLang="zh-CN" sz="2800" b="1" i="1" smtClean="0">
                              <a:solidFill>
                                <a:srgbClr val="FF0000"/>
                              </a:solidFill>
                              <a:latin typeface="Cambria Math" panose="02040503050406030204" pitchFamily="18" charset="0"/>
                            </a:rPr>
                          </m:ctrlPr>
                        </m:accPr>
                        <m:e>
                          <m:r>
                            <a:rPr lang="en-US" altLang="zh-CN" sz="2800" b="1" i="1" smtClean="0">
                              <a:solidFill>
                                <a:srgbClr val="FF0000"/>
                              </a:solidFill>
                              <a:latin typeface="Cambria Math"/>
                            </a:rPr>
                            <m:t>𝑭</m:t>
                          </m:r>
                        </m:e>
                      </m:acc>
                    </m:oMath>
                  </m:oMathPara>
                </a14:m>
                <a:endParaRPr lang="zh-CN" altLang="en-US" sz="2800" b="1" dirty="0">
                  <a:solidFill>
                    <a:srgbClr val="FF0000"/>
                  </a:solidFill>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4626232" y="3849511"/>
                <a:ext cx="456584" cy="575479"/>
              </a:xfrm>
              <a:prstGeom prst="rect">
                <a:avLst/>
              </a:prstGeom>
              <a:blipFill rotWithShape="1">
                <a:blip r:embed="rId3"/>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5131252" y="4308384"/>
                <a:ext cx="456584"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sz="2800" b="1" i="1" smtClean="0">
                          <a:solidFill>
                            <a:srgbClr val="FF0000"/>
                          </a:solidFill>
                          <a:latin typeface="Cambria Math"/>
                        </a:rPr>
                        <m:t>𝜶</m:t>
                      </m:r>
                    </m:oMath>
                  </m:oMathPara>
                </a14:m>
                <a:endParaRPr lang="zh-CN" altLang="en-US" sz="2800" b="1" dirty="0">
                  <a:solidFill>
                    <a:srgbClr val="FF0000"/>
                  </a:solidFill>
                </a:endParaRPr>
              </a:p>
            </p:txBody>
          </p:sp>
        </mc:Choice>
        <mc:Fallback xmlns="">
          <p:sp>
            <p:nvSpPr>
              <p:cNvPr id="14" name="TextBox 13"/>
              <p:cNvSpPr txBox="1">
                <a:spLocks noRot="1" noChangeAspect="1" noMove="1" noResize="1" noEditPoints="1" noAdjustHandles="1" noChangeArrowheads="1" noChangeShapeType="1" noTextEdit="1"/>
              </p:cNvSpPr>
              <p:nvPr/>
            </p:nvSpPr>
            <p:spPr>
              <a:xfrm>
                <a:off x="5131252" y="4308384"/>
                <a:ext cx="456584" cy="523220"/>
              </a:xfrm>
              <a:prstGeom prst="rect">
                <a:avLst/>
              </a:prstGeom>
              <a:blipFill rotWithShape="1">
                <a:blip r:embed="rId4"/>
                <a:stretch>
                  <a:fillRect/>
                </a:stretch>
              </a:blipFill>
            </p:spPr>
            <p:txBody>
              <a:bodyPr/>
              <a:lstStyle/>
              <a:p>
                <a:r>
                  <a:rPr lang="zh-CN" altLang="en-US">
                    <a:noFill/>
                  </a:rPr>
                  <a:t> </a:t>
                </a:r>
              </a:p>
            </p:txBody>
          </p:sp>
        </mc:Fallback>
      </mc:AlternateContent>
      <p:sp>
        <p:nvSpPr>
          <p:cNvPr id="15" name="任意多边形 14"/>
          <p:cNvSpPr/>
          <p:nvPr/>
        </p:nvSpPr>
        <p:spPr>
          <a:xfrm>
            <a:off x="5068711" y="4831604"/>
            <a:ext cx="259116" cy="95030"/>
          </a:xfrm>
          <a:custGeom>
            <a:avLst/>
            <a:gdLst>
              <a:gd name="connsiteX0" fmla="*/ 0 w 234140"/>
              <a:gd name="connsiteY0" fmla="*/ 14023 h 104334"/>
              <a:gd name="connsiteX1" fmla="*/ 112889 w 234140"/>
              <a:gd name="connsiteY1" fmla="*/ 2734 h 104334"/>
              <a:gd name="connsiteX2" fmla="*/ 225778 w 234140"/>
              <a:gd name="connsiteY2" fmla="*/ 59179 h 104334"/>
              <a:gd name="connsiteX3" fmla="*/ 225778 w 234140"/>
              <a:gd name="connsiteY3" fmla="*/ 104334 h 104334"/>
              <a:gd name="connsiteX4" fmla="*/ 225778 w 234140"/>
              <a:gd name="connsiteY4" fmla="*/ 104334 h 104334"/>
              <a:gd name="connsiteX0" fmla="*/ 0 w 259116"/>
              <a:gd name="connsiteY0" fmla="*/ 14023 h 106262"/>
              <a:gd name="connsiteX1" fmla="*/ 112889 w 259116"/>
              <a:gd name="connsiteY1" fmla="*/ 2734 h 106262"/>
              <a:gd name="connsiteX2" fmla="*/ 225778 w 259116"/>
              <a:gd name="connsiteY2" fmla="*/ 59179 h 106262"/>
              <a:gd name="connsiteX3" fmla="*/ 225778 w 259116"/>
              <a:gd name="connsiteY3" fmla="*/ 104334 h 106262"/>
              <a:gd name="connsiteX4" fmla="*/ 259116 w 259116"/>
              <a:gd name="connsiteY4" fmla="*/ 97190 h 106262"/>
              <a:gd name="connsiteX0" fmla="*/ 0 w 259116"/>
              <a:gd name="connsiteY0" fmla="*/ 14023 h 97483"/>
              <a:gd name="connsiteX1" fmla="*/ 112889 w 259116"/>
              <a:gd name="connsiteY1" fmla="*/ 2734 h 97483"/>
              <a:gd name="connsiteX2" fmla="*/ 225778 w 259116"/>
              <a:gd name="connsiteY2" fmla="*/ 59179 h 97483"/>
              <a:gd name="connsiteX3" fmla="*/ 251972 w 259116"/>
              <a:gd name="connsiteY3" fmla="*/ 80522 h 97483"/>
              <a:gd name="connsiteX4" fmla="*/ 259116 w 259116"/>
              <a:gd name="connsiteY4" fmla="*/ 97190 h 97483"/>
              <a:gd name="connsiteX0" fmla="*/ 0 w 259116"/>
              <a:gd name="connsiteY0" fmla="*/ 11329 h 95030"/>
              <a:gd name="connsiteX1" fmla="*/ 112889 w 259116"/>
              <a:gd name="connsiteY1" fmla="*/ 40 h 95030"/>
              <a:gd name="connsiteX2" fmla="*/ 187678 w 259116"/>
              <a:gd name="connsiteY2" fmla="*/ 13622 h 95030"/>
              <a:gd name="connsiteX3" fmla="*/ 251972 w 259116"/>
              <a:gd name="connsiteY3" fmla="*/ 77828 h 95030"/>
              <a:gd name="connsiteX4" fmla="*/ 259116 w 259116"/>
              <a:gd name="connsiteY4" fmla="*/ 94496 h 950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116" h="95030">
                <a:moveTo>
                  <a:pt x="0" y="11329"/>
                </a:moveTo>
                <a:cubicBezTo>
                  <a:pt x="37629" y="1921"/>
                  <a:pt x="81609" y="-342"/>
                  <a:pt x="112889" y="40"/>
                </a:cubicBezTo>
                <a:cubicBezTo>
                  <a:pt x="144169" y="422"/>
                  <a:pt x="164498" y="657"/>
                  <a:pt x="187678" y="13622"/>
                </a:cubicBezTo>
                <a:cubicBezTo>
                  <a:pt x="210858" y="26587"/>
                  <a:pt x="240066" y="64349"/>
                  <a:pt x="251972" y="77828"/>
                </a:cubicBezTo>
                <a:cubicBezTo>
                  <a:pt x="263878" y="91307"/>
                  <a:pt x="248003" y="96877"/>
                  <a:pt x="259116" y="94496"/>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16"/>
          <p:cNvSpPr/>
          <p:nvPr/>
        </p:nvSpPr>
        <p:spPr>
          <a:xfrm>
            <a:off x="5005388" y="5010150"/>
            <a:ext cx="366712" cy="114300"/>
          </a:xfrm>
          <a:custGeom>
            <a:avLst/>
            <a:gdLst>
              <a:gd name="connsiteX0" fmla="*/ 0 w 366712"/>
              <a:gd name="connsiteY0" fmla="*/ 114300 h 114300"/>
              <a:gd name="connsiteX1" fmla="*/ 100012 w 366712"/>
              <a:gd name="connsiteY1" fmla="*/ 66675 h 114300"/>
              <a:gd name="connsiteX2" fmla="*/ 226218 w 366712"/>
              <a:gd name="connsiteY2" fmla="*/ 26194 h 114300"/>
              <a:gd name="connsiteX3" fmla="*/ 316706 w 366712"/>
              <a:gd name="connsiteY3" fmla="*/ 9525 h 114300"/>
              <a:gd name="connsiteX4" fmla="*/ 366712 w 366712"/>
              <a:gd name="connsiteY4" fmla="*/ 0 h 114300"/>
              <a:gd name="connsiteX5" fmla="*/ 366712 w 366712"/>
              <a:gd name="connsiteY5" fmla="*/ 0 h 114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6712" h="114300">
                <a:moveTo>
                  <a:pt x="0" y="114300"/>
                </a:moveTo>
                <a:cubicBezTo>
                  <a:pt x="31154" y="97829"/>
                  <a:pt x="62309" y="81359"/>
                  <a:pt x="100012" y="66675"/>
                </a:cubicBezTo>
                <a:cubicBezTo>
                  <a:pt x="137715" y="51991"/>
                  <a:pt x="190102" y="35719"/>
                  <a:pt x="226218" y="26194"/>
                </a:cubicBezTo>
                <a:cubicBezTo>
                  <a:pt x="262334" y="16669"/>
                  <a:pt x="316706" y="9525"/>
                  <a:pt x="316706" y="9525"/>
                </a:cubicBezTo>
                <a:lnTo>
                  <a:pt x="366712" y="0"/>
                </a:lnTo>
                <a:lnTo>
                  <a:pt x="366712" y="0"/>
                </a:ln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mc:AlternateContent xmlns:mc="http://schemas.openxmlformats.org/markup-compatibility/2006" xmlns:a14="http://schemas.microsoft.com/office/drawing/2010/main">
        <mc:Choice Requires="a14">
          <p:sp>
            <p:nvSpPr>
              <p:cNvPr id="18" name="TextBox 17"/>
              <p:cNvSpPr txBox="1"/>
              <p:nvPr/>
            </p:nvSpPr>
            <p:spPr>
              <a:xfrm>
                <a:off x="5028858" y="5017341"/>
                <a:ext cx="456584"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sz="2800" b="1" i="1" smtClean="0">
                          <a:solidFill>
                            <a:srgbClr val="FF0000"/>
                          </a:solidFill>
                          <a:latin typeface="Cambria Math"/>
                        </a:rPr>
                        <m:t>𝒅𝒔</m:t>
                      </m:r>
                    </m:oMath>
                  </m:oMathPara>
                </a14:m>
                <a:endParaRPr lang="zh-CN" altLang="en-US" sz="2800" b="1" dirty="0">
                  <a:solidFill>
                    <a:srgbClr val="FF0000"/>
                  </a:solidFill>
                </a:endParaRPr>
              </a:p>
            </p:txBody>
          </p:sp>
        </mc:Choice>
        <mc:Fallback xmlns="">
          <p:sp>
            <p:nvSpPr>
              <p:cNvPr id="18" name="TextBox 17"/>
              <p:cNvSpPr txBox="1">
                <a:spLocks noRot="1" noChangeAspect="1" noMove="1" noResize="1" noEditPoints="1" noAdjustHandles="1" noChangeArrowheads="1" noChangeShapeType="1" noTextEdit="1"/>
              </p:cNvSpPr>
              <p:nvPr/>
            </p:nvSpPr>
            <p:spPr>
              <a:xfrm>
                <a:off x="5028858" y="5017341"/>
                <a:ext cx="456584" cy="523220"/>
              </a:xfrm>
              <a:prstGeom prst="rect">
                <a:avLst/>
              </a:prstGeom>
              <a:blipFill rotWithShape="1">
                <a:blip r:embed="rId5"/>
                <a:stretch>
                  <a:fillRect r="-6667"/>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790997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2453</TotalTime>
  <Words>587</Words>
  <Application>Microsoft Office PowerPoint</Application>
  <PresentationFormat>On-screen Show (4:3)</PresentationFormat>
  <Paragraphs>117</Paragraphs>
  <Slides>18</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18</vt:i4>
      </vt:variant>
    </vt:vector>
  </HeadingPairs>
  <TitlesOfParts>
    <vt:vector size="27" baseType="lpstr">
      <vt:lpstr>宋体</vt:lpstr>
      <vt:lpstr>Arial</vt:lpstr>
      <vt:lpstr>Calibri</vt:lpstr>
      <vt:lpstr>Calibri Light</vt:lpstr>
      <vt:lpstr>Cambria Math</vt:lpstr>
      <vt:lpstr>Symbol</vt:lpstr>
      <vt:lpstr>Office Theme</vt:lpstr>
      <vt:lpstr>Equation</vt:lpstr>
      <vt:lpstr>公式</vt:lpstr>
      <vt:lpstr>Lecture 13 Energy change, Work, etc (chpt 13)</vt:lpstr>
      <vt:lpstr>Energy conservation of an object      moving up and down</vt:lpstr>
      <vt:lpstr>Simple proof</vt:lpstr>
      <vt:lpstr>3D motion, power</vt:lpstr>
      <vt:lpstr>Work done by force </vt:lpstr>
      <vt:lpstr>Work and kinetic energy</vt:lpstr>
      <vt:lpstr>The unit</vt:lpstr>
      <vt:lpstr>PowerPoint Presentation</vt:lpstr>
      <vt:lpstr>Calculus of work</vt:lpstr>
      <vt:lpstr>Constrained motion</vt:lpstr>
      <vt:lpstr>No work is done by holding something</vt:lpstr>
      <vt:lpstr>PowerPoint Presentation</vt:lpstr>
      <vt:lpstr>PowerPoint Presentation</vt:lpstr>
      <vt:lpstr>PowerPoint Presentation</vt:lpstr>
      <vt:lpstr>Consider again in the gravitational field</vt:lpstr>
      <vt:lpstr>Calculating work with a changing force: energy conservation</vt:lpstr>
      <vt:lpstr>More complicated example, in a gravitational case</vt:lpstr>
      <vt:lpstr>A more general motion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physics</dc:title>
  <dc:creator>xji</dc:creator>
  <cp:lastModifiedBy>Wei Ku</cp:lastModifiedBy>
  <cp:revision>61</cp:revision>
  <dcterms:created xsi:type="dcterms:W3CDTF">2014-06-19T23:48:40Z</dcterms:created>
  <dcterms:modified xsi:type="dcterms:W3CDTF">2017-10-13T17:15:23Z</dcterms:modified>
</cp:coreProperties>
</file>