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59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8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1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0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9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5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3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0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3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1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9EB7-3085-49A9-8D6A-C3B02B9E3BC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31277-AD78-4810-8D88-D6F414816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4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9.gi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9: harmonic oscillator</a:t>
            </a:r>
            <a:br>
              <a:rPr lang="en-US" dirty="0" smtClean="0"/>
            </a:br>
            <a:r>
              <a:rPr lang="en-US" dirty="0" err="1" smtClean="0"/>
              <a:t>chpt</a:t>
            </a:r>
            <a:r>
              <a:rPr lang="en-US" dirty="0" smtClean="0"/>
              <a:t> 9.5, 9.6, 21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Period, frequency, amplitude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This is a periodic motion. Whenever,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dirty="0"/>
                  <a:t> multiple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, the motion repeats itself. The period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/>
                  <a:t>Frequency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/>
                  <a:t> is called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angular </a:t>
                </a:r>
                <a:r>
                  <a:rPr lang="en-US" dirty="0">
                    <a:solidFill>
                      <a:srgbClr val="FF0000"/>
                    </a:solidFill>
                  </a:rPr>
                  <a:t>frequency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is called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phase </a:t>
                </a:r>
                <a:r>
                  <a:rPr lang="en-US" dirty="0" smtClean="0"/>
                  <a:t>of the motion. </a:t>
                </a:r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is called the </a:t>
                </a:r>
                <a:r>
                  <a:rPr lang="en-US" dirty="0">
                    <a:solidFill>
                      <a:srgbClr val="FF0000"/>
                    </a:solidFill>
                  </a:rPr>
                  <a:t>amplitude</a:t>
                </a:r>
                <a:r>
                  <a:rPr lang="en-US" dirty="0"/>
                  <a:t> of the motion. </a:t>
                </a:r>
                <a:endParaRPr lang="en-US" dirty="0" smtClean="0"/>
              </a:p>
              <a:p>
                <a:r>
                  <a:rPr lang="en-US" dirty="0" smtClean="0"/>
                  <a:t>Harmonic oscillator! </a:t>
                </a:r>
              </a:p>
              <a:p>
                <a:r>
                  <a:rPr lang="en-US" dirty="0" smtClean="0"/>
                  <a:t>Clock!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 r="-23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3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solution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It appears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not the only solution. In fact,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also a possible solution. Thus the most general solution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𝐴𝑐𝑜𝑠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with two unknown constants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Thus to fix the solution, one has to have two initial conditions: position and velocity. Then it can be shown that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,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 r="-1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general result of 2</a:t>
            </a:r>
            <a:r>
              <a:rPr lang="en-US" baseline="30000" dirty="0" smtClean="0"/>
              <a:t>nd</a:t>
            </a:r>
            <a:r>
              <a:rPr lang="en-US" dirty="0" smtClean="0"/>
              <a:t> order differential equations.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solutions contains two un-determined constants.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One needs to have two initial conditions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Two initial conditions are sufficient to determine two constants.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can be generalize to n-</a:t>
            </a:r>
            <a:r>
              <a:rPr lang="en-US" dirty="0" err="1" smtClean="0"/>
              <a:t>th</a:t>
            </a:r>
            <a:r>
              <a:rPr lang="en-US" dirty="0" smtClean="0"/>
              <a:t> order differential equation.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117" y="201315"/>
            <a:ext cx="7886700" cy="1325563"/>
          </a:xfrm>
        </p:spPr>
        <p:txBody>
          <a:bodyPr/>
          <a:lstStyle/>
          <a:p>
            <a:r>
              <a:rPr lang="en-US" dirty="0" smtClean="0"/>
              <a:t>Another form of the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37117" y="1182896"/>
                <a:ext cx="7886700" cy="435133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We can also write the general solution as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𝐴𝑐𝑜𝑠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is the time when the oscillator reaches the maximum amplitude.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We can also write the solution as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𝐴𝑐𝑜𝑠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 smtClean="0"/>
                  <a:t>Where </a:t>
                </a:r>
                <a:r>
                  <a:rPr lang="el-GR" dirty="0" smtClean="0"/>
                  <a:t>δ</a:t>
                </a:r>
                <a:r>
                  <a:rPr lang="en-US" dirty="0" smtClean="0"/>
                  <a:t> is called the initial phase. Clearly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7117" y="1182896"/>
                <a:ext cx="7886700" cy="4351338"/>
              </a:xfrm>
              <a:blipFill rotWithShape="1">
                <a:blip r:embed="rId2"/>
                <a:stretch>
                  <a:fillRect l="-1624" r="-928" b="-254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557338"/>
            <a:ext cx="3375025" cy="2614612"/>
          </a:xfrm>
          <a:prstGeom prst="rect">
            <a:avLst/>
          </a:prstGeom>
        </p:spPr>
      </p:pic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159376" y="2257425"/>
            <a:ext cx="1512887" cy="1584325"/>
          </a:xfrm>
          <a:prstGeom prst="ellipse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511676" y="3049587"/>
            <a:ext cx="302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915026" y="1681162"/>
            <a:ext cx="0" cy="2492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6880101" y="2473325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252108"/>
              </p:ext>
            </p:extLst>
          </p:nvPr>
        </p:nvGraphicFramePr>
        <p:xfrm>
          <a:off x="7096001" y="2689225"/>
          <a:ext cx="2762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4" imgW="139680" imgH="177480" progId="Equation.DSMT4">
                  <p:embed/>
                </p:oleObj>
              </mc:Choice>
              <mc:Fallback>
                <p:oleObj name="Equation" r:id="rId4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001" y="2689225"/>
                        <a:ext cx="276225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4418013" y="4556125"/>
          <a:ext cx="13049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3" y="4556125"/>
                        <a:ext cx="13049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3851275" y="5084763"/>
          <a:ext cx="33401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8" imgW="1688760" imgH="253800" progId="Equation.DSMT4">
                  <p:embed/>
                </p:oleObj>
              </mc:Choice>
              <mc:Fallback>
                <p:oleObj name="Equation" r:id="rId8" imgW="1688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084763"/>
                        <a:ext cx="334010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084626"/>
              </p:ext>
            </p:extLst>
          </p:nvPr>
        </p:nvGraphicFramePr>
        <p:xfrm>
          <a:off x="3837346" y="5559425"/>
          <a:ext cx="38925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10" imgW="1968480" imgH="431640" progId="Equation.DSMT4">
                  <p:embed/>
                </p:oleObj>
              </mc:Choice>
              <mc:Fallback>
                <p:oleObj name="Equation" r:id="rId10" imgW="1968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7346" y="5559425"/>
                        <a:ext cx="38925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464452"/>
              </p:ext>
            </p:extLst>
          </p:nvPr>
        </p:nvGraphicFramePr>
        <p:xfrm>
          <a:off x="8248526" y="2586037"/>
          <a:ext cx="25082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12" imgW="126720" imgH="139680" progId="Equation.DSMT4">
                  <p:embed/>
                </p:oleObj>
              </mc:Choice>
              <mc:Fallback>
                <p:oleObj name="Equation" r:id="rId12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526" y="2586037"/>
                        <a:ext cx="250825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572842"/>
              </p:ext>
            </p:extLst>
          </p:nvPr>
        </p:nvGraphicFramePr>
        <p:xfrm>
          <a:off x="6578476" y="1646237"/>
          <a:ext cx="2762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14" imgW="139680" imgH="164880" progId="Equation.DSMT4">
                  <p:embed/>
                </p:oleObj>
              </mc:Choice>
              <mc:Fallback>
                <p:oleObj name="Equation" r:id="rId14" imgW="139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476" y="1646237"/>
                        <a:ext cx="2762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9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conservation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dirty="0" smtClean="0"/>
                  <a:t>Kinetic energy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𝑇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CN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(</m:t>
                    </m:r>
                    <m:r>
                      <a:rPr lang="zh-CN" altLang="en-US" b="0" i="1" smtClean="0">
                        <a:latin typeface="Cambria Math"/>
                      </a:rPr>
                      <m:t>𝜔</m:t>
                    </m:r>
                    <m:r>
                      <a:rPr lang="en-US" altLang="zh-CN" b="0" i="1" smtClean="0">
                        <a:latin typeface="Cambria Math"/>
                      </a:rPr>
                      <m:t>𝑡</m:t>
                    </m:r>
                    <m:r>
                      <a:rPr lang="en-US" altLang="zh-CN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Define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potential energy</a:t>
                </a:r>
                <a:endParaRPr lang="en-US" altLang="zh-CN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𝑉</m:t>
                    </m:r>
                    <m:r>
                      <a:rPr lang="en-US" altLang="zh-CN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CN" i="1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CN" i="1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(</m:t>
                    </m:r>
                    <m:r>
                      <a:rPr lang="zh-CN" altLang="en-US" b="0" i="1" smtClean="0">
                        <a:latin typeface="Cambria Math"/>
                      </a:rPr>
                      <m:t>𝜔</m:t>
                    </m:r>
                    <m:r>
                      <a:rPr lang="en-US" altLang="zh-CN" b="0" i="1" smtClean="0">
                        <a:latin typeface="Cambria Math"/>
                      </a:rPr>
                      <m:t>𝑡</m:t>
                    </m:r>
                    <m:r>
                      <a:rPr lang="en-US" altLang="zh-CN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Notice that   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</a:rPr>
                      <m:t>𝜔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The total energy (</a:t>
                </a:r>
                <a:r>
                  <a:rPr lang="en-US" altLang="zh-CN" dirty="0"/>
                  <a:t>mechanical energy</a:t>
                </a:r>
                <a:r>
                  <a:rPr lang="en-US" altLang="zh-CN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𝐸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>
                      <a:rPr lang="en-US" altLang="zh-CN" b="0" i="1" smtClean="0">
                        <a:latin typeface="Cambria Math"/>
                      </a:rPr>
                      <m:t>𝑇</m:t>
                    </m:r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r>
                      <a:rPr lang="en-US" altLang="zh-CN" b="0" i="1" smtClean="0">
                        <a:latin typeface="Cambria Math"/>
                      </a:rPr>
                      <m:t>𝑉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>
                      <a:rPr lang="en-US" altLang="zh-CN" b="0" i="1" smtClean="0">
                        <a:latin typeface="Cambria Math"/>
                      </a:rPr>
                      <m:t>𝑐𝑜𝑛𝑠𝑡𝑎𝑛𝑡</m:t>
                    </m:r>
                  </m:oMath>
                </a14:m>
                <a:endParaRPr lang="en-US" altLang="zh-CN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6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simplest mechanical system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Consider 1D motion. </a:t>
                </a:r>
              </a:p>
              <a:p>
                <a:r>
                  <a:rPr lang="en-US" dirty="0" smtClean="0"/>
                  <a:t>Acceleration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The force is in the x-direction. </a:t>
                </a:r>
              </a:p>
              <a:p>
                <a:r>
                  <a:rPr lang="en-US" dirty="0" smtClean="0"/>
                  <a:t>A simple force is the one that vanishes when displacement is 0 and is linearly proportional to the displacement.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k is some positive constant. There is a negative sign here because it is a “restoring force”, the force will push the system to be back to equilibrium.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10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3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harmonic oscillator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Spring. Hooke was the first one who studied this system carefully. The force law is called Hooke’s law.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is called Hooke’s constant.</a:t>
                </a:r>
              </a:p>
              <a:p>
                <a:r>
                  <a:rPr lang="en-US" dirty="0" smtClean="0"/>
                  <a:t>Pendulum. A pendulum with small oscillation amplitude is like a harmonic oscillator. </a:t>
                </a:r>
              </a:p>
              <a:p>
                <a:r>
                  <a:rPr lang="en-US" dirty="0" smtClean="0"/>
                  <a:t>The current in an RLC circuit.</a:t>
                </a:r>
              </a:p>
              <a:p>
                <a:r>
                  <a:rPr lang="en-US" dirty="0" smtClean="0"/>
                  <a:t>A model of atomic structure.  </a:t>
                </a:r>
              </a:p>
              <a:p>
                <a:r>
                  <a:rPr lang="en-US" dirty="0" smtClean="0"/>
                  <a:t>To some extent, atom in a solid moving around its equilibrium position.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8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Newton’s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F=ma becomes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𝑘𝑥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This is a linear, second order differential equation.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Define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b="0" dirty="0" smtClean="0"/>
                  <a:t>  we can change the equation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n-US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What is the solution of this equation?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3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method to solve differential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Suppose at any given time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, the object has a certain velocity v and position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, what is the velocity and position at a slightly later time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when </a:t>
                </a:r>
                <a:r>
                  <a:rPr lang="el-GR" dirty="0" smtClean="0">
                    <a:solidFill>
                      <a:srgbClr val="FF0000"/>
                    </a:solidFill>
                  </a:rPr>
                  <a:t>ε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is very small (we will define this later)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  </m:t>
                    </m:r>
                  </m:oMath>
                </a14:m>
                <a:r>
                  <a:rPr lang="en-US" dirty="0" smtClean="0"/>
                  <a:t>(kinematics)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= v(t) – </a:t>
                </a:r>
                <a:r>
                  <a:rPr lang="el-GR" dirty="0" smtClean="0"/>
                  <a:t>ε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                (dynamics)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this can repeated to get,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+ 2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etc.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Computer!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 b="-30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7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VS. Computer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167480" cy="4704384"/>
              </a:xfrm>
            </p:spPr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dirty="0" smtClean="0"/>
                  <a:t>If we can make </a:t>
                </a:r>
                <a:r>
                  <a:rPr lang="el-GR" dirty="0" smtClean="0"/>
                  <a:t>ε</a:t>
                </a:r>
                <a:r>
                  <a:rPr lang="en-US" dirty="0" smtClean="0"/>
                  <a:t> very small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(0.01, 0.001)</m:t>
                    </m:r>
                  </m:oMath>
                </a14:m>
                <a:r>
                  <a:rPr lang="en-US" dirty="0" smtClean="0"/>
                  <a:t>, one can better and better solution, but it takes longer and longer time or faster computer.</a:t>
                </a:r>
              </a:p>
              <a:p>
                <a:pPr>
                  <a:lnSpc>
                    <a:spcPct val="140000"/>
                  </a:lnSpc>
                </a:pPr>
                <a:r>
                  <a:rPr lang="en-US" dirty="0" smtClean="0"/>
                  <a:t>However, one can also get better accuracy by  better algorithms. </a:t>
                </a:r>
              </a:p>
              <a:p>
                <a:pPr>
                  <a:lnSpc>
                    <a:spcPct val="140000"/>
                  </a:lnSpc>
                </a:pPr>
                <a:r>
                  <a:rPr lang="en-US" dirty="0" smtClean="0"/>
                  <a:t>Using half-way formula:</a:t>
                </a:r>
              </a:p>
              <a:p>
                <a:pPr marL="0" indent="0">
                  <a:lnSpc>
                    <a:spcPct val="140000"/>
                  </a:lnSpc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l-G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r>
                      <a:rPr lang="el-GR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/2)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40000"/>
                  </a:lnSpc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r>
                      <a:rPr lang="el-G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40000"/>
                  </a:lnSpc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>
                      <a:rPr lang="el-GR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/2) 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r>
                      <a:rPr lang="el-G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)/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140000"/>
                  </a:lnSpc>
                </a:pPr>
                <a:r>
                  <a:rPr lang="en-US" dirty="0" smtClean="0"/>
                  <a:t> to start, one can use a special formula:</a:t>
                </a:r>
              </a:p>
              <a:p>
                <a:pPr marL="0" indent="0">
                  <a:lnSpc>
                    <a:spcPct val="140000"/>
                  </a:lnSpc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/2)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(0) + (</m:t>
                    </m:r>
                    <m:r>
                      <a:rPr lang="el-GR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/2)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/>
              </a:p>
              <a:p>
                <a:pPr>
                  <a:lnSpc>
                    <a:spcPct val="140000"/>
                  </a:lnSpc>
                </a:pPr>
                <a:endParaRPr lang="en-US" dirty="0" smtClean="0"/>
              </a:p>
              <a:p>
                <a:pPr>
                  <a:lnSpc>
                    <a:spcPct val="140000"/>
                  </a:lnSpc>
                </a:pPr>
                <a:endParaRPr lang="en-US" dirty="0"/>
              </a:p>
              <a:p>
                <a:pPr marL="0" indent="0">
                  <a:lnSpc>
                    <a:spcPct val="140000"/>
                  </a:lnSpc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167480" cy="4704384"/>
              </a:xfrm>
              <a:blipFill rotWithShape="0">
                <a:blip r:embed="rId2"/>
                <a:stretch>
                  <a:fillRect l="-821" r="-14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7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9575" y="365126"/>
                <a:ext cx="8796130" cy="1325563"/>
              </a:xfrm>
            </p:spPr>
            <p:txBody>
              <a:bodyPr/>
              <a:lstStyle/>
              <a:p>
                <a:r>
                  <a:rPr lang="en-US" dirty="0" smtClean="0"/>
                  <a:t>Example (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(0)=0,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(0)=1</m:t>
                    </m:r>
                  </m:oMath>
                </a14:m>
                <a:r>
                  <a:rPr lang="en-US" dirty="0" smtClean="0"/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9575" y="365126"/>
                <a:ext cx="8796130" cy="1325563"/>
              </a:xfrm>
              <a:blipFill rotWithShape="0">
                <a:blip r:embed="rId2"/>
                <a:stretch>
                  <a:fillRect l="-2772" r="-27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11287" y="1643391"/>
            <a:ext cx="2135651" cy="49153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4826" y="2949448"/>
            <a:ext cx="3832884" cy="272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?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It looks really like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!</a:t>
                </a:r>
              </a:p>
              <a:p>
                <a:r>
                  <a:rPr lang="en-US" dirty="0" smtClean="0"/>
                  <a:t>In fact,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really a solution of the differential equation: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func>
                          <m:func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−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func>
                          <m:func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thus,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cos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≠1, </m:t>
                    </m:r>
                  </m:oMath>
                </a14:m>
                <a:r>
                  <a:rPr lang="en-US" dirty="0" smtClean="0"/>
                  <a:t> the solution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 r="-12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equation!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36103" y="1520687"/>
                <a:ext cx="7991061" cy="513853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When x is replaced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𝐴𝑥</m:t>
                    </m:r>
                  </m:oMath>
                </a14:m>
                <a:r>
                  <a:rPr lang="en-US" dirty="0" smtClean="0"/>
                  <a:t>, the equation does not change.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Thus, if we find a solution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 smtClean="0"/>
                  <a:t>is also a solution. </a:t>
                </a:r>
                <a:r>
                  <a:rPr lang="en-US" dirty="0" err="1" smtClean="0"/>
                  <a:t>ie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more general solution is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as a constant.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More generally, any sum of the two solutions,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/>
                  <a:t>is also a solution.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6103" y="1520687"/>
                <a:ext cx="7991061" cy="5138530"/>
              </a:xfrm>
              <a:blipFill rotWithShape="0">
                <a:blip r:embed="rId2"/>
                <a:stretch>
                  <a:fillRect l="-1144" r="-1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4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989</TotalTime>
  <Words>517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宋体</vt:lpstr>
      <vt:lpstr>Arial</vt:lpstr>
      <vt:lpstr>Calibri</vt:lpstr>
      <vt:lpstr>Calibri Light</vt:lpstr>
      <vt:lpstr>Cambria Math</vt:lpstr>
      <vt:lpstr>Office Theme</vt:lpstr>
      <vt:lpstr>Equation</vt:lpstr>
      <vt:lpstr>Lecture 9: harmonic oscillator chpt 9.5, 9.6, 21</vt:lpstr>
      <vt:lpstr>The simplest mechanical system</vt:lpstr>
      <vt:lpstr>Examples of harmonic oscillator</vt:lpstr>
      <vt:lpstr>Solving Newton’s equation</vt:lpstr>
      <vt:lpstr>Approximate method to solve differential equation</vt:lpstr>
      <vt:lpstr>Algorithms VS. Computer time</vt:lpstr>
      <vt:lpstr>Example (ω=1, v(0)=0, x(0)=1) </vt:lpstr>
      <vt:lpstr>cos⁡(t)? </vt:lpstr>
      <vt:lpstr>Linear equation!</vt:lpstr>
      <vt:lpstr>Period, frequency, amplitude</vt:lpstr>
      <vt:lpstr>General solution </vt:lpstr>
      <vt:lpstr>Some general result of 2nd order differential equations.</vt:lpstr>
      <vt:lpstr>Another form of the solution</vt:lpstr>
      <vt:lpstr>Circular motion</vt:lpstr>
      <vt:lpstr>Energy conservation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physics</dc:title>
  <dc:creator>xji</dc:creator>
  <cp:lastModifiedBy>Wei Ku</cp:lastModifiedBy>
  <cp:revision>45</cp:revision>
  <dcterms:created xsi:type="dcterms:W3CDTF">2014-06-19T23:48:40Z</dcterms:created>
  <dcterms:modified xsi:type="dcterms:W3CDTF">2017-10-08T14:57:45Z</dcterms:modified>
</cp:coreProperties>
</file>