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70" r:id="rId11"/>
    <p:sldId id="271" r:id="rId12"/>
    <p:sldId id="272" r:id="rId13"/>
    <p:sldId id="273" r:id="rId14"/>
    <p:sldId id="266" r:id="rId15"/>
    <p:sldId id="268" r:id="rId16"/>
    <p:sldId id="269"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383"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929EB7-3085-49A9-8D6A-C3B02B9E3BCA}"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37236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9EB7-3085-49A9-8D6A-C3B02B9E3BCA}"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378241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9EB7-3085-49A9-8D6A-C3B02B9E3BCA}"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235170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929EB7-3085-49A9-8D6A-C3B02B9E3BCA}"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1324594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29EB7-3085-49A9-8D6A-C3B02B9E3BCA}"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408035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929EB7-3085-49A9-8D6A-C3B02B9E3BCA}"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293972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929EB7-3085-49A9-8D6A-C3B02B9E3BCA}"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2376176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929EB7-3085-49A9-8D6A-C3B02B9E3BCA}"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275713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29EB7-3085-49A9-8D6A-C3B02B9E3BCA}"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410490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29EB7-3085-49A9-8D6A-C3B02B9E3BCA}"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372583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29EB7-3085-49A9-8D6A-C3B02B9E3BCA}"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31277-AD78-4810-8D88-D6F4148165C3}" type="slidenum">
              <a:rPr lang="en-US" smtClean="0"/>
              <a:t>‹#›</a:t>
            </a:fld>
            <a:endParaRPr lang="en-US"/>
          </a:p>
        </p:txBody>
      </p:sp>
    </p:spTree>
    <p:extLst>
      <p:ext uri="{BB962C8B-B14F-4D97-AF65-F5344CB8AC3E}">
        <p14:creationId xmlns:p14="http://schemas.microsoft.com/office/powerpoint/2010/main" val="397931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29EB7-3085-49A9-8D6A-C3B02B9E3BCA}" type="datetimeFigureOut">
              <a:rPr lang="en-US" smtClean="0"/>
              <a:t>9/18/2014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31277-AD78-4810-8D88-D6F4148165C3}" type="slidenum">
              <a:rPr lang="en-US" smtClean="0"/>
              <a:t>‹#›</a:t>
            </a:fld>
            <a:endParaRPr lang="en-US"/>
          </a:p>
        </p:txBody>
      </p:sp>
    </p:spTree>
    <p:extLst>
      <p:ext uri="{BB962C8B-B14F-4D97-AF65-F5344CB8AC3E}">
        <p14:creationId xmlns:p14="http://schemas.microsoft.com/office/powerpoint/2010/main" val="319724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zh-CN" dirty="0" smtClean="0"/>
              <a:t>Lecture4: relationship between physics and other fields of sciences</a:t>
            </a:r>
            <a:endParaRPr lang="en-US" dirty="0"/>
          </a:p>
        </p:txBody>
      </p:sp>
    </p:spTree>
    <p:extLst>
      <p:ext uri="{BB962C8B-B14F-4D97-AF65-F5344CB8AC3E}">
        <p14:creationId xmlns:p14="http://schemas.microsoft.com/office/powerpoint/2010/main" val="1765565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Energy conservation and biology</a:t>
            </a:r>
            <a:endParaRPr lang="en-US" dirty="0"/>
          </a:p>
        </p:txBody>
      </p:sp>
      <p:sp>
        <p:nvSpPr>
          <p:cNvPr id="3" name="Content Placeholder 2"/>
          <p:cNvSpPr>
            <a:spLocks noGrp="1"/>
          </p:cNvSpPr>
          <p:nvPr>
            <p:ph idx="1"/>
          </p:nvPr>
        </p:nvSpPr>
        <p:spPr/>
        <p:txBody>
          <a:bodyPr>
            <a:normAutofit/>
          </a:bodyPr>
          <a:lstStyle/>
          <a:p>
            <a:pPr marL="0" indent="0">
              <a:buNone/>
            </a:pPr>
            <a:r>
              <a:rPr lang="en-US" b="1" dirty="0"/>
              <a:t>Julius </a:t>
            </a:r>
            <a:r>
              <a:rPr lang="en-US" b="1" dirty="0" smtClean="0"/>
              <a:t>R. </a:t>
            </a:r>
            <a:r>
              <a:rPr lang="en-US" b="1" dirty="0"/>
              <a:t>von Mayer</a:t>
            </a:r>
            <a:r>
              <a:rPr lang="en-US" dirty="0"/>
              <a:t> </a:t>
            </a:r>
            <a:r>
              <a:rPr lang="en-US" dirty="0"/>
              <a:t>(</a:t>
            </a:r>
            <a:r>
              <a:rPr lang="en-US" dirty="0" smtClean="0"/>
              <a:t>1814) </a:t>
            </a:r>
            <a:r>
              <a:rPr lang="en-US" dirty="0"/>
              <a:t>was a German physician and physicist and one of the founders of thermodynamics. He is best known for enunciating in 1841 one of the original statements of the conservation of </a:t>
            </a:r>
            <a:r>
              <a:rPr lang="en-US" dirty="0" smtClean="0"/>
              <a:t>energy "energy </a:t>
            </a:r>
            <a:r>
              <a:rPr lang="en-US" dirty="0"/>
              <a:t>can be neither created nor destroyed</a:t>
            </a:r>
            <a:r>
              <a:rPr lang="en-US" dirty="0" smtClean="0"/>
              <a:t>".</a:t>
            </a:r>
            <a:r>
              <a:rPr lang="en-US" dirty="0"/>
              <a:t> In 1842, Mayer described the vital chemical process now referred to as </a:t>
            </a:r>
            <a:r>
              <a:rPr lang="en-US" dirty="0">
                <a:solidFill>
                  <a:srgbClr val="FF0000"/>
                </a:solidFill>
              </a:rPr>
              <a:t>oxidation</a:t>
            </a:r>
            <a:r>
              <a:rPr lang="en-US" dirty="0"/>
              <a:t> as the primary source of </a:t>
            </a:r>
            <a:r>
              <a:rPr lang="en-US" dirty="0" smtClean="0"/>
              <a:t>energy</a:t>
            </a:r>
            <a:r>
              <a:rPr lang="en-US" dirty="0"/>
              <a:t> for any living creature. </a:t>
            </a:r>
            <a:r>
              <a:rPr lang="en-US" dirty="0" smtClean="0"/>
              <a:t>He </a:t>
            </a:r>
            <a:r>
              <a:rPr lang="en-US" dirty="0"/>
              <a:t>also proposed that plants convert light into chemical energy.</a:t>
            </a:r>
          </a:p>
        </p:txBody>
      </p:sp>
    </p:spTree>
    <p:extLst>
      <p:ext uri="{BB962C8B-B14F-4D97-AF65-F5344CB8AC3E}">
        <p14:creationId xmlns:p14="http://schemas.microsoft.com/office/powerpoint/2010/main" val="1859935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nerve works?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28650" y="1403663"/>
            <a:ext cx="7980056" cy="3504667"/>
          </a:xfrm>
          <a:prstGeom prst="rect">
            <a:avLst/>
          </a:prstGeom>
        </p:spPr>
      </p:pic>
      <p:pic>
        <p:nvPicPr>
          <p:cNvPr id="5" name="Picture 4"/>
          <p:cNvPicPr>
            <a:picLocks noChangeAspect="1"/>
          </p:cNvPicPr>
          <p:nvPr/>
        </p:nvPicPr>
        <p:blipFill>
          <a:blip r:embed="rId3"/>
          <a:stretch>
            <a:fillRect/>
          </a:stretch>
        </p:blipFill>
        <p:spPr>
          <a:xfrm>
            <a:off x="531204" y="6063115"/>
            <a:ext cx="8081591" cy="769046"/>
          </a:xfrm>
          <a:prstGeom prst="rect">
            <a:avLst/>
          </a:prstGeom>
        </p:spPr>
      </p:pic>
      <p:pic>
        <p:nvPicPr>
          <p:cNvPr id="6" name="Picture 5"/>
          <p:cNvPicPr>
            <a:picLocks noChangeAspect="1"/>
          </p:cNvPicPr>
          <p:nvPr/>
        </p:nvPicPr>
        <p:blipFill>
          <a:blip r:embed="rId4"/>
          <a:stretch>
            <a:fillRect/>
          </a:stretch>
        </p:blipFill>
        <p:spPr>
          <a:xfrm>
            <a:off x="531203" y="5024578"/>
            <a:ext cx="7524975" cy="992594"/>
          </a:xfrm>
          <a:prstGeom prst="rect">
            <a:avLst/>
          </a:prstGeom>
        </p:spPr>
      </p:pic>
    </p:spTree>
    <p:extLst>
      <p:ext uri="{BB962C8B-B14F-4D97-AF65-F5344CB8AC3E}">
        <p14:creationId xmlns:p14="http://schemas.microsoft.com/office/powerpoint/2010/main" val="1250544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and enzyme</a:t>
            </a:r>
            <a:endParaRPr lang="en-US" dirty="0"/>
          </a:p>
        </p:txBody>
      </p:sp>
      <p:sp>
        <p:nvSpPr>
          <p:cNvPr id="3" name="Content Placeholder 2"/>
          <p:cNvSpPr>
            <a:spLocks noGrp="1"/>
          </p:cNvSpPr>
          <p:nvPr>
            <p:ph idx="1"/>
          </p:nvPr>
        </p:nvSpPr>
        <p:spPr/>
        <p:txBody>
          <a:bodyPr/>
          <a:lstStyle/>
          <a:p>
            <a:r>
              <a:rPr lang="en-US" dirty="0" smtClean="0"/>
              <a:t>Many elaborated chemical reactions, a whole series of molecules change from one to another in a sequence or cycle of rather small steps.</a:t>
            </a:r>
          </a:p>
          <a:p>
            <a:r>
              <a:rPr lang="en-US" dirty="0" smtClean="0"/>
              <a:t>It requires something called enzyme in cell, which helps the reactions, letting atoms to go from one place to another.</a:t>
            </a:r>
          </a:p>
          <a:p>
            <a:r>
              <a:rPr lang="en-US" dirty="0" smtClean="0"/>
              <a:t>Krebs cycle</a:t>
            </a:r>
          </a:p>
          <a:p>
            <a:pPr marL="0" indent="0">
              <a:buNone/>
            </a:pPr>
            <a:r>
              <a:rPr lang="en-US" dirty="0" smtClean="0"/>
              <a:t>Changes GDP to GTP</a:t>
            </a:r>
          </a:p>
          <a:p>
            <a:pPr marL="0" indent="0">
              <a:buNone/>
            </a:pPr>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4490877" y="3967239"/>
            <a:ext cx="3008254" cy="2852568"/>
          </a:xfrm>
          <a:prstGeom prst="rect">
            <a:avLst/>
          </a:prstGeom>
        </p:spPr>
      </p:pic>
    </p:spTree>
    <p:extLst>
      <p:ext uri="{BB962C8B-B14F-4D97-AF65-F5344CB8AC3E}">
        <p14:creationId xmlns:p14="http://schemas.microsoft.com/office/powerpoint/2010/main" val="3506203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and amino acids</a:t>
            </a:r>
            <a:endParaRPr lang="en-US" dirty="0"/>
          </a:p>
        </p:txBody>
      </p:sp>
      <p:sp>
        <p:nvSpPr>
          <p:cNvPr id="3" name="Content Placeholder 2"/>
          <p:cNvSpPr>
            <a:spLocks noGrp="1"/>
          </p:cNvSpPr>
          <p:nvPr>
            <p:ph idx="1"/>
          </p:nvPr>
        </p:nvSpPr>
        <p:spPr/>
        <p:txBody>
          <a:bodyPr/>
          <a:lstStyle/>
          <a:p>
            <a:r>
              <a:rPr lang="en-US" dirty="0" smtClean="0"/>
              <a:t>All proteins are not enzymes and all enzymes are proteins.</a:t>
            </a:r>
          </a:p>
          <a:p>
            <a:r>
              <a:rPr lang="en-US" dirty="0" smtClean="0"/>
              <a:t>Proteins are series of amino acids (twenty or so)</a:t>
            </a:r>
          </a:p>
          <a:p>
            <a:r>
              <a:rPr lang="en-US" dirty="0" smtClean="0"/>
              <a:t>DNA, a substance in the nucleus of a cell. </a:t>
            </a:r>
          </a:p>
          <a:p>
            <a:r>
              <a:rPr lang="en-US" dirty="0" smtClean="0"/>
              <a:t>DNA contains the blueprint, how to make enzyme. </a:t>
            </a:r>
          </a:p>
          <a:p>
            <a:endParaRPr lang="en-US" dirty="0" smtClean="0"/>
          </a:p>
          <a:p>
            <a:endParaRPr lang="en-US" dirty="0"/>
          </a:p>
        </p:txBody>
      </p:sp>
    </p:spTree>
    <p:extLst>
      <p:ext uri="{BB962C8B-B14F-4D97-AF65-F5344CB8AC3E}">
        <p14:creationId xmlns:p14="http://schemas.microsoft.com/office/powerpoint/2010/main" val="3750157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Astronomy</a:t>
            </a:r>
            <a:endParaRPr lang="en-US" dirty="0"/>
          </a:p>
        </p:txBody>
      </p:sp>
      <p:sp>
        <p:nvSpPr>
          <p:cNvPr id="3" name="Content Placeholder 2"/>
          <p:cNvSpPr>
            <a:spLocks noGrp="1"/>
          </p:cNvSpPr>
          <p:nvPr>
            <p:ph idx="1"/>
          </p:nvPr>
        </p:nvSpPr>
        <p:spPr/>
        <p:txBody>
          <a:bodyPr>
            <a:normAutofit lnSpcReduction="10000"/>
          </a:bodyPr>
          <a:lstStyle/>
          <a:p>
            <a:r>
              <a:rPr lang="en-US" dirty="0" smtClean="0"/>
              <a:t>Astronomy is as old as physics if not older.</a:t>
            </a:r>
          </a:p>
          <a:p>
            <a:r>
              <a:rPr lang="en-US" dirty="0" smtClean="0"/>
              <a:t>Physics laws were discovered through astronomy.</a:t>
            </a:r>
          </a:p>
          <a:p>
            <a:r>
              <a:rPr lang="en-US" dirty="0" smtClean="0"/>
              <a:t>Optics and astronomy has a close relationship</a:t>
            </a:r>
            <a:r>
              <a:rPr lang="en-US" dirty="0" smtClean="0"/>
              <a:t>. </a:t>
            </a:r>
          </a:p>
          <a:p>
            <a:pPr marL="0" indent="0">
              <a:buNone/>
            </a:pPr>
            <a:r>
              <a:rPr lang="en-US" dirty="0" err="1" smtClean="0"/>
              <a:t>Galielo</a:t>
            </a:r>
            <a:r>
              <a:rPr lang="en-US" dirty="0" smtClean="0"/>
              <a:t> invented the telescope. </a:t>
            </a:r>
            <a:endParaRPr lang="en-US" dirty="0" smtClean="0"/>
          </a:p>
          <a:p>
            <a:r>
              <a:rPr lang="en-US" dirty="0" smtClean="0"/>
              <a:t>Modern astronomy is closed related to physics, </a:t>
            </a:r>
          </a:p>
          <a:p>
            <a:pPr marL="0" indent="0">
              <a:buNone/>
            </a:pPr>
            <a:r>
              <a:rPr lang="en-US" dirty="0"/>
              <a:t> </a:t>
            </a:r>
            <a:r>
              <a:rPr lang="en-US" dirty="0" smtClean="0"/>
              <a:t>it is called astrophysics. </a:t>
            </a:r>
            <a:endParaRPr lang="en-US" dirty="0"/>
          </a:p>
          <a:p>
            <a:pPr marL="0" indent="0">
              <a:buNone/>
            </a:pPr>
            <a:r>
              <a:rPr lang="en-US" dirty="0" smtClean="0"/>
              <a:t>Start burning: nuclear physics, </a:t>
            </a:r>
          </a:p>
          <a:p>
            <a:pPr marL="0" indent="0">
              <a:buNone/>
            </a:pPr>
            <a:r>
              <a:rPr lang="en-US" dirty="0" smtClean="0"/>
              <a:t>Creation of different nuclei, </a:t>
            </a:r>
          </a:p>
          <a:p>
            <a:pPr marL="0" indent="0">
              <a:buNone/>
            </a:pPr>
            <a:r>
              <a:rPr lang="en-US" dirty="0" smtClean="0"/>
              <a:t>Supernova explosion, neutron stars, black hole</a:t>
            </a:r>
          </a:p>
          <a:p>
            <a:pPr marL="0" indent="0">
              <a:buNone/>
            </a:pPr>
            <a:endParaRPr lang="en-US"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38661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sciences</a:t>
            </a:r>
            <a:endParaRPr lang="en-US" dirty="0"/>
          </a:p>
        </p:txBody>
      </p:sp>
      <p:sp>
        <p:nvSpPr>
          <p:cNvPr id="3" name="Content Placeholder 2"/>
          <p:cNvSpPr>
            <a:spLocks noGrp="1"/>
          </p:cNvSpPr>
          <p:nvPr>
            <p:ph idx="1"/>
          </p:nvPr>
        </p:nvSpPr>
        <p:spPr/>
        <p:txBody>
          <a:bodyPr>
            <a:normAutofit fontScale="92500"/>
          </a:bodyPr>
          <a:lstStyle/>
          <a:p>
            <a:r>
              <a:rPr lang="en-US" b="1" dirty="0"/>
              <a:t>Social science</a:t>
            </a:r>
            <a:r>
              <a:rPr lang="en-US" dirty="0"/>
              <a:t> is an academic discipline concerned with society and the relationships among individuals within a society. It includes anthropology, economics, political science, </a:t>
            </a:r>
            <a:r>
              <a:rPr lang="en-US" dirty="0" smtClean="0"/>
              <a:t>psychology</a:t>
            </a:r>
            <a:r>
              <a:rPr lang="en-US" dirty="0"/>
              <a:t> </a:t>
            </a:r>
            <a:r>
              <a:rPr lang="en-US" dirty="0" smtClean="0"/>
              <a:t>and</a:t>
            </a:r>
            <a:r>
              <a:rPr lang="en-US" dirty="0"/>
              <a:t> sociology. In a wider sense, it may often include some fields in the </a:t>
            </a:r>
            <a:r>
              <a:rPr lang="en-US" dirty="0" smtClean="0"/>
              <a:t>humanities</a:t>
            </a:r>
            <a:r>
              <a:rPr lang="en-US" dirty="0"/>
              <a:t> such as archaeology, history, law, and linguistics. The term may however be used in the specific context of referring to the original </a:t>
            </a:r>
            <a:r>
              <a:rPr lang="en-US" i="1" dirty="0"/>
              <a:t>science of society</a:t>
            </a:r>
            <a:r>
              <a:rPr lang="en-US" dirty="0"/>
              <a:t>, established in the 19th century, </a:t>
            </a:r>
            <a:r>
              <a:rPr lang="en-US" dirty="0" smtClean="0"/>
              <a:t>sociology. </a:t>
            </a:r>
            <a:r>
              <a:rPr lang="en-US" dirty="0"/>
              <a:t> </a:t>
            </a:r>
            <a:r>
              <a:rPr lang="en-US" dirty="0" err="1"/>
              <a:t>Émile</a:t>
            </a:r>
            <a:r>
              <a:rPr lang="en-US" dirty="0"/>
              <a:t> Durkheim, Karl Marx and Max Weber are typically cited as the principal architects of modern social science by this definition</a:t>
            </a:r>
            <a:r>
              <a:rPr lang="en-US" dirty="0" smtClean="0"/>
              <a:t>.</a:t>
            </a:r>
            <a:endParaRPr lang="en-US" dirty="0"/>
          </a:p>
          <a:p>
            <a:endParaRPr lang="en-US" dirty="0" smtClean="0"/>
          </a:p>
        </p:txBody>
      </p:sp>
    </p:spTree>
    <p:extLst>
      <p:ext uri="{BB962C8B-B14F-4D97-AF65-F5344CB8AC3E}">
        <p14:creationId xmlns:p14="http://schemas.microsoft.com/office/powerpoint/2010/main" val="2246606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Positivist social scientists </a:t>
            </a:r>
            <a:r>
              <a:rPr lang="en-US" dirty="0"/>
              <a:t>use methods resembling those of the natural sciences as tools for understanding society, and so define science in its stricter </a:t>
            </a:r>
            <a:r>
              <a:rPr lang="en-US" dirty="0" smtClean="0"/>
              <a:t>modern sense</a:t>
            </a:r>
            <a:r>
              <a:rPr lang="en-US" dirty="0" smtClean="0"/>
              <a:t>. </a:t>
            </a:r>
            <a:r>
              <a:rPr lang="en-US" dirty="0" err="1" smtClean="0">
                <a:solidFill>
                  <a:srgbClr val="FF0000"/>
                </a:solidFill>
              </a:rPr>
              <a:t>Interpretivist</a:t>
            </a:r>
            <a:r>
              <a:rPr lang="en-US" dirty="0">
                <a:solidFill>
                  <a:srgbClr val="FF0000"/>
                </a:solidFill>
              </a:rPr>
              <a:t> social scientists</a:t>
            </a:r>
            <a:r>
              <a:rPr lang="en-US" dirty="0"/>
              <a:t>, by contrast, may use social critique or symbolic interpretation rather than constructing empirically falsifiable theories, and thus treat science in its broader sense. In modern academic practice, researchers are often eclectic, using multiple methodologies (for instance, by combining the quantitative and </a:t>
            </a:r>
            <a:r>
              <a:rPr lang="en-US" dirty="0" smtClean="0"/>
              <a:t>qualitative techniques</a:t>
            </a:r>
            <a:r>
              <a:rPr lang="en-US" dirty="0"/>
              <a:t>). The term social research has also acquired a degree of autonomy as practitioners from various disciplines share in its aims and methods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4250432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market</a:t>
            </a:r>
            <a:endParaRPr lang="en-US" dirty="0"/>
          </a:p>
        </p:txBody>
      </p:sp>
      <p:sp>
        <p:nvSpPr>
          <p:cNvPr id="3" name="Content Placeholder 2"/>
          <p:cNvSpPr>
            <a:spLocks noGrp="1"/>
          </p:cNvSpPr>
          <p:nvPr>
            <p:ph idx="1"/>
          </p:nvPr>
        </p:nvSpPr>
        <p:spPr/>
        <p:txBody>
          <a:bodyPr/>
          <a:lstStyle/>
          <a:p>
            <a:r>
              <a:rPr lang="en-US" dirty="0" smtClean="0"/>
              <a:t>Many physics </a:t>
            </a:r>
            <a:r>
              <a:rPr lang="en-US" dirty="0" err="1" smtClean="0"/>
              <a:t>Ph.D.s</a:t>
            </a:r>
            <a:r>
              <a:rPr lang="en-US" dirty="0" smtClean="0"/>
              <a:t> went to financial market</a:t>
            </a:r>
          </a:p>
          <a:p>
            <a:r>
              <a:rPr lang="en-US" dirty="0" smtClean="0"/>
              <a:t>I have two </a:t>
            </a:r>
            <a:r>
              <a:rPr lang="en-US" dirty="0" err="1" smtClean="0"/>
              <a:t>Ph.D.s</a:t>
            </a:r>
            <a:r>
              <a:rPr lang="en-US" dirty="0"/>
              <a:t> </a:t>
            </a:r>
            <a:r>
              <a:rPr lang="en-US" dirty="0" smtClean="0"/>
              <a:t>at Goodman-Sachs</a:t>
            </a:r>
          </a:p>
          <a:p>
            <a:r>
              <a:rPr lang="en-US" dirty="0" smtClean="0"/>
              <a:t>Why financial market interested in theoretical physicists? </a:t>
            </a:r>
          </a:p>
          <a:p>
            <a:r>
              <a:rPr lang="en-US" dirty="0" smtClean="0"/>
              <a:t>Modeling. Differential equations. Laws of Finances.</a:t>
            </a:r>
          </a:p>
          <a:p>
            <a:r>
              <a:rPr lang="en-US" dirty="0" smtClean="0"/>
              <a:t>Try to find simple rules to make money!</a:t>
            </a:r>
          </a:p>
          <a:p>
            <a:r>
              <a:rPr lang="en-US" dirty="0" smtClean="0"/>
              <a:t>However, it is difficult to find a universal rule. There are many rules. </a:t>
            </a:r>
          </a:p>
          <a:p>
            <a:r>
              <a:rPr lang="en-US" smtClean="0"/>
              <a:t>Financial engineering. </a:t>
            </a:r>
            <a:endParaRPr lang="en-US" dirty="0" smtClean="0"/>
          </a:p>
          <a:p>
            <a:endParaRPr lang="en-US" dirty="0"/>
          </a:p>
        </p:txBody>
      </p:sp>
    </p:spTree>
    <p:extLst>
      <p:ext uri="{BB962C8B-B14F-4D97-AF65-F5344CB8AC3E}">
        <p14:creationId xmlns:p14="http://schemas.microsoft.com/office/powerpoint/2010/main" val="459482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is </a:t>
            </a:r>
            <a:r>
              <a:rPr lang="en-US" dirty="0" smtClean="0"/>
              <a:t>at the </a:t>
            </a:r>
            <a:r>
              <a:rPr lang="en-US" dirty="0" smtClean="0"/>
              <a:t>crown of science </a:t>
            </a:r>
            <a:endParaRPr lang="en-US" dirty="0"/>
          </a:p>
        </p:txBody>
      </p:sp>
      <p:sp>
        <p:nvSpPr>
          <p:cNvPr id="3" name="Content Placeholder 2"/>
          <p:cNvSpPr>
            <a:spLocks noGrp="1"/>
          </p:cNvSpPr>
          <p:nvPr>
            <p:ph idx="1"/>
          </p:nvPr>
        </p:nvSpPr>
        <p:spPr/>
        <p:txBody>
          <a:bodyPr/>
          <a:lstStyle/>
          <a:p>
            <a:r>
              <a:rPr lang="en-US" dirty="0" smtClean="0"/>
              <a:t>Physics method is very useful, now used in many different areas</a:t>
            </a:r>
          </a:p>
          <a:p>
            <a:r>
              <a:rPr lang="en-US" dirty="0" smtClean="0"/>
              <a:t>Physics laws are very useful, universal</a:t>
            </a:r>
            <a:r>
              <a:rPr lang="en-US" dirty="0" smtClean="0"/>
              <a:t>.</a:t>
            </a:r>
          </a:p>
          <a:p>
            <a:r>
              <a:rPr lang="en-US" dirty="0" smtClean="0"/>
              <a:t>Other areas of studies have also helped advances in physics.</a:t>
            </a:r>
            <a:endParaRPr lang="en-US" dirty="0" smtClean="0"/>
          </a:p>
          <a:p>
            <a:r>
              <a:rPr lang="en-US" dirty="0" smtClean="0"/>
              <a:t>Physics is </a:t>
            </a:r>
            <a:r>
              <a:rPr lang="en-US" dirty="0" smtClean="0"/>
              <a:t>at the </a:t>
            </a:r>
            <a:r>
              <a:rPr lang="en-US" dirty="0" smtClean="0"/>
              <a:t>crown of science. </a:t>
            </a:r>
            <a:endParaRPr lang="en-US" dirty="0"/>
          </a:p>
        </p:txBody>
      </p:sp>
    </p:spTree>
    <p:extLst>
      <p:ext uri="{BB962C8B-B14F-4D97-AF65-F5344CB8AC3E}">
        <p14:creationId xmlns:p14="http://schemas.microsoft.com/office/powerpoint/2010/main" val="1737680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is closed related to other fields</a:t>
            </a:r>
            <a:endParaRPr lang="en-US" dirty="0"/>
          </a:p>
        </p:txBody>
      </p:sp>
      <p:sp>
        <p:nvSpPr>
          <p:cNvPr id="3" name="Content Placeholder 2"/>
          <p:cNvSpPr>
            <a:spLocks noGrp="1"/>
          </p:cNvSpPr>
          <p:nvPr>
            <p:ph idx="1"/>
          </p:nvPr>
        </p:nvSpPr>
        <p:spPr/>
        <p:txBody>
          <a:bodyPr/>
          <a:lstStyle/>
          <a:p>
            <a:r>
              <a:rPr lang="en-US" dirty="0" smtClean="0"/>
              <a:t>Math</a:t>
            </a:r>
          </a:p>
          <a:p>
            <a:r>
              <a:rPr lang="en-US" dirty="0" smtClean="0"/>
              <a:t>Chemistry</a:t>
            </a:r>
          </a:p>
          <a:p>
            <a:r>
              <a:rPr lang="en-US" dirty="0" smtClean="0"/>
              <a:t>Biology</a:t>
            </a:r>
          </a:p>
          <a:p>
            <a:r>
              <a:rPr lang="en-US" dirty="0" smtClean="0"/>
              <a:t>Engineering</a:t>
            </a:r>
          </a:p>
          <a:p>
            <a:r>
              <a:rPr lang="en-US" dirty="0" smtClean="0"/>
              <a:t>Financial market</a:t>
            </a:r>
          </a:p>
          <a:p>
            <a:r>
              <a:rPr lang="en-US" dirty="0" smtClean="0"/>
              <a:t>Social science</a:t>
            </a:r>
          </a:p>
          <a:p>
            <a:r>
              <a:rPr lang="en-US" dirty="0" smtClean="0"/>
              <a:t>Archeology</a:t>
            </a:r>
          </a:p>
          <a:p>
            <a:r>
              <a:rPr lang="en-US" dirty="0" smtClean="0"/>
              <a:t>….</a:t>
            </a:r>
          </a:p>
          <a:p>
            <a:endParaRPr lang="en-US" dirty="0" smtClean="0"/>
          </a:p>
        </p:txBody>
      </p:sp>
    </p:spTree>
    <p:extLst>
      <p:ext uri="{BB962C8B-B14F-4D97-AF65-F5344CB8AC3E}">
        <p14:creationId xmlns:p14="http://schemas.microsoft.com/office/powerpoint/2010/main" val="2313622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and Math</a:t>
            </a:r>
            <a:endParaRPr lang="en-US" dirty="0"/>
          </a:p>
        </p:txBody>
      </p:sp>
      <p:sp>
        <p:nvSpPr>
          <p:cNvPr id="3" name="Content Placeholder 2"/>
          <p:cNvSpPr>
            <a:spLocks noGrp="1"/>
          </p:cNvSpPr>
          <p:nvPr>
            <p:ph idx="1"/>
          </p:nvPr>
        </p:nvSpPr>
        <p:spPr/>
        <p:txBody>
          <a:bodyPr/>
          <a:lstStyle/>
          <a:p>
            <a:r>
              <a:rPr lang="en-US" dirty="0" smtClean="0"/>
              <a:t>Physics is science but math is not</a:t>
            </a:r>
          </a:p>
          <a:p>
            <a:r>
              <a:rPr lang="en-US" dirty="0" smtClean="0"/>
              <a:t>Math starts with definitions and axioms and derive consequences, no observation is need, no falsification needed.</a:t>
            </a:r>
          </a:p>
          <a:p>
            <a:r>
              <a:rPr lang="en-US" dirty="0" smtClean="0"/>
              <a:t>Math in some sense is a logical system. </a:t>
            </a:r>
          </a:p>
          <a:p>
            <a:r>
              <a:rPr lang="en-US" dirty="0" smtClean="0"/>
              <a:t>However, it is amazing to see that math is a useful language for physics. </a:t>
            </a:r>
            <a:endParaRPr lang="en-US" dirty="0"/>
          </a:p>
        </p:txBody>
      </p:sp>
    </p:spTree>
    <p:extLst>
      <p:ext uri="{BB962C8B-B14F-4D97-AF65-F5344CB8AC3E}">
        <p14:creationId xmlns:p14="http://schemas.microsoft.com/office/powerpoint/2010/main" val="401221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is so amazing?</a:t>
            </a:r>
            <a:endParaRPr lang="en-US" dirty="0"/>
          </a:p>
        </p:txBody>
      </p:sp>
      <p:sp>
        <p:nvSpPr>
          <p:cNvPr id="3" name="Content Placeholder 2"/>
          <p:cNvSpPr>
            <a:spLocks noGrp="1"/>
          </p:cNvSpPr>
          <p:nvPr>
            <p:ph idx="1"/>
          </p:nvPr>
        </p:nvSpPr>
        <p:spPr/>
        <p:txBody>
          <a:bodyPr/>
          <a:lstStyle/>
          <a:p>
            <a:r>
              <a:rPr lang="en-US" dirty="0" smtClean="0"/>
              <a:t>How can the moving trajectory of an object can be described by a math equation or curve? </a:t>
            </a:r>
          </a:p>
          <a:p>
            <a:r>
              <a:rPr lang="en-US" dirty="0" smtClean="0"/>
              <a:t>Almost all laws of physics can be written down as math equations: differential equations</a:t>
            </a:r>
          </a:p>
          <a:p>
            <a:r>
              <a:rPr lang="en-US" dirty="0" smtClean="0"/>
              <a:t>Thus exploring the consequence is solving the equations.</a:t>
            </a:r>
          </a:p>
          <a:p>
            <a:r>
              <a:rPr lang="en-US" dirty="0" smtClean="0"/>
              <a:t>The equations have certain beauty, like F=ma, Maxwell equation, Schrodinger equation, Dirac equation, Einstein equation…</a:t>
            </a:r>
          </a:p>
          <a:p>
            <a:endParaRPr lang="en-US" dirty="0"/>
          </a:p>
        </p:txBody>
      </p:sp>
    </p:spTree>
    <p:extLst>
      <p:ext uri="{BB962C8B-B14F-4D97-AF65-F5344CB8AC3E}">
        <p14:creationId xmlns:p14="http://schemas.microsoft.com/office/powerpoint/2010/main" val="3962218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a:t>
            </a:r>
            <a:endParaRPr lang="en-US" dirty="0"/>
          </a:p>
        </p:txBody>
      </p:sp>
      <p:sp>
        <p:nvSpPr>
          <p:cNvPr id="3" name="Content Placeholder 2"/>
          <p:cNvSpPr>
            <a:spLocks noGrp="1"/>
          </p:cNvSpPr>
          <p:nvPr>
            <p:ph idx="1"/>
          </p:nvPr>
        </p:nvSpPr>
        <p:spPr/>
        <p:txBody>
          <a:bodyPr/>
          <a:lstStyle/>
          <a:p>
            <a:r>
              <a:rPr lang="en-US" dirty="0" smtClean="0"/>
              <a:t>New math is discovered in physics, but math is also useful for physics discoveries.</a:t>
            </a:r>
          </a:p>
          <a:p>
            <a:r>
              <a:rPr lang="en-US" dirty="0" smtClean="0"/>
              <a:t>Math is useful for smart thinking: an important part of physics</a:t>
            </a:r>
          </a:p>
          <a:p>
            <a:r>
              <a:rPr lang="en-US" dirty="0" smtClean="0"/>
              <a:t>Math is </a:t>
            </a:r>
            <a:r>
              <a:rPr lang="en-US" dirty="0" smtClean="0"/>
              <a:t>an </a:t>
            </a:r>
            <a:r>
              <a:rPr lang="en-US" dirty="0" err="1" smtClean="0"/>
              <a:t>indispensive</a:t>
            </a:r>
            <a:r>
              <a:rPr lang="en-US" dirty="0" smtClean="0"/>
              <a:t> </a:t>
            </a:r>
            <a:r>
              <a:rPr lang="en-US" dirty="0" smtClean="0"/>
              <a:t>tool.</a:t>
            </a:r>
          </a:p>
          <a:p>
            <a:r>
              <a:rPr lang="en-US" dirty="0" smtClean="0"/>
              <a:t>We still don’t have enough math to understand some deep physics</a:t>
            </a:r>
          </a:p>
          <a:p>
            <a:r>
              <a:rPr lang="en-US" dirty="0" smtClean="0"/>
              <a:t>However, physics is not math. Many traditional teaching of physics turning into math exercise!</a:t>
            </a:r>
          </a:p>
          <a:p>
            <a:pPr marL="0" indent="0">
              <a:buNone/>
            </a:pPr>
            <a:endParaRPr lang="en-US" dirty="0"/>
          </a:p>
        </p:txBody>
      </p:sp>
    </p:spTree>
    <p:extLst>
      <p:ext uri="{BB962C8B-B14F-4D97-AF65-F5344CB8AC3E}">
        <p14:creationId xmlns:p14="http://schemas.microsoft.com/office/powerpoint/2010/main" val="1545063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Science</a:t>
            </a:r>
            <a:endParaRPr lang="en-US" dirty="0"/>
          </a:p>
        </p:txBody>
      </p:sp>
      <p:sp>
        <p:nvSpPr>
          <p:cNvPr id="3" name="Content Placeholder 2"/>
          <p:cNvSpPr>
            <a:spLocks noGrp="1"/>
          </p:cNvSpPr>
          <p:nvPr>
            <p:ph idx="1"/>
          </p:nvPr>
        </p:nvSpPr>
        <p:spPr/>
        <p:txBody>
          <a:bodyPr>
            <a:normAutofit/>
          </a:bodyPr>
          <a:lstStyle/>
          <a:p>
            <a:r>
              <a:rPr lang="en-US" dirty="0" smtClean="0"/>
              <a:t>Software, hardware, applications</a:t>
            </a:r>
          </a:p>
          <a:p>
            <a:r>
              <a:rPr lang="en-US" dirty="0" smtClean="0"/>
              <a:t>Hardware, closely related to physics</a:t>
            </a:r>
          </a:p>
          <a:p>
            <a:r>
              <a:rPr lang="en-US" dirty="0" smtClean="0"/>
              <a:t>Software: algorithms, applied math, logical analysis, </a:t>
            </a:r>
          </a:p>
          <a:p>
            <a:pPr marL="0" indent="0">
              <a:buNone/>
            </a:pPr>
            <a:r>
              <a:rPr lang="en-US" dirty="0"/>
              <a:t> </a:t>
            </a:r>
            <a:r>
              <a:rPr lang="en-US" dirty="0" smtClean="0"/>
              <a:t>   information science</a:t>
            </a:r>
            <a:endParaRPr lang="en-US" dirty="0" smtClean="0"/>
          </a:p>
          <a:p>
            <a:r>
              <a:rPr lang="en-US" dirty="0" smtClean="0"/>
              <a:t>Applications: Can </a:t>
            </a:r>
            <a:r>
              <a:rPr lang="en-US" dirty="0" smtClean="0"/>
              <a:t>be used to do math and physics</a:t>
            </a:r>
          </a:p>
          <a:p>
            <a:r>
              <a:rPr lang="en-US" dirty="0" smtClean="0"/>
              <a:t>Simulations, great ways to solve complicated differential equations.</a:t>
            </a:r>
          </a:p>
          <a:p>
            <a:r>
              <a:rPr lang="en-US" dirty="0" smtClean="0"/>
              <a:t>Physics: theory, experiment and computer simulations (cannot do experiment)</a:t>
            </a:r>
            <a:endParaRPr lang="en-US" dirty="0" smtClean="0"/>
          </a:p>
          <a:p>
            <a:endParaRPr lang="en-US" dirty="0"/>
          </a:p>
        </p:txBody>
      </p:sp>
    </p:spTree>
    <p:extLst>
      <p:ext uri="{BB962C8B-B14F-4D97-AF65-F5344CB8AC3E}">
        <p14:creationId xmlns:p14="http://schemas.microsoft.com/office/powerpoint/2010/main" val="1891860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hemistry</a:t>
            </a:r>
            <a:endParaRPr lang="en-US" dirty="0"/>
          </a:p>
        </p:txBody>
      </p:sp>
      <p:sp>
        <p:nvSpPr>
          <p:cNvPr id="3" name="Content Placeholder 2"/>
          <p:cNvSpPr>
            <a:spLocks noGrp="1"/>
          </p:cNvSpPr>
          <p:nvPr>
            <p:ph idx="1"/>
          </p:nvPr>
        </p:nvSpPr>
        <p:spPr/>
        <p:txBody>
          <a:bodyPr/>
          <a:lstStyle/>
          <a:p>
            <a:r>
              <a:rPr lang="en-US" dirty="0" smtClean="0"/>
              <a:t>Old chemistry deals with classification of stuff and reactions among them. </a:t>
            </a:r>
          </a:p>
          <a:p>
            <a:r>
              <a:rPr lang="en-US" dirty="0" smtClean="0"/>
              <a:t>At a deep level, chemistry is related to interaction between atoms and molecules.</a:t>
            </a:r>
            <a:endParaRPr lang="en-US" dirty="0"/>
          </a:p>
          <a:p>
            <a:r>
              <a:rPr lang="en-US" dirty="0" smtClean="0"/>
              <a:t>These interactions are quantum mechanical in certain cases. </a:t>
            </a:r>
          </a:p>
          <a:p>
            <a:r>
              <a:rPr lang="en-US" dirty="0" smtClean="0"/>
              <a:t>Therefore we have quantum chemistry</a:t>
            </a:r>
            <a:r>
              <a:rPr lang="en-US" dirty="0" smtClean="0"/>
              <a:t>.</a:t>
            </a:r>
          </a:p>
          <a:p>
            <a:r>
              <a:rPr lang="en-US" dirty="0" smtClean="0"/>
              <a:t>Rutherford received </a:t>
            </a:r>
            <a:r>
              <a:rPr lang="en-US" dirty="0"/>
              <a:t>N</a:t>
            </a:r>
            <a:r>
              <a:rPr lang="en-US" dirty="0" smtClean="0"/>
              <a:t>obel prize in Chemistry.</a:t>
            </a:r>
            <a:endParaRPr lang="en-US" dirty="0" smtClean="0"/>
          </a:p>
        </p:txBody>
      </p:sp>
    </p:spTree>
    <p:extLst>
      <p:ext uri="{BB962C8B-B14F-4D97-AF65-F5344CB8AC3E}">
        <p14:creationId xmlns:p14="http://schemas.microsoft.com/office/powerpoint/2010/main" val="1298539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iology</a:t>
            </a:r>
            <a:endParaRPr lang="en-US" dirty="0"/>
          </a:p>
        </p:txBody>
      </p:sp>
      <p:sp>
        <p:nvSpPr>
          <p:cNvPr id="3" name="Content Placeholder 2"/>
          <p:cNvSpPr>
            <a:spLocks noGrp="1"/>
          </p:cNvSpPr>
          <p:nvPr>
            <p:ph idx="1"/>
          </p:nvPr>
        </p:nvSpPr>
        <p:spPr/>
        <p:txBody>
          <a:bodyPr/>
          <a:lstStyle/>
          <a:p>
            <a:r>
              <a:rPr lang="en-US" dirty="0" smtClean="0"/>
              <a:t>Many biologists had physics background. </a:t>
            </a:r>
            <a:endParaRPr lang="en-US" dirty="0" smtClean="0"/>
          </a:p>
          <a:p>
            <a:r>
              <a:rPr lang="en-US" dirty="0" smtClean="0"/>
              <a:t>Many physics methods have been used for </a:t>
            </a:r>
            <a:r>
              <a:rPr lang="en-US" dirty="0" smtClean="0"/>
              <a:t>biology (structure study, dynamics)</a:t>
            </a:r>
          </a:p>
          <a:p>
            <a:pPr marL="0" indent="0">
              <a:buNone/>
            </a:pPr>
            <a:r>
              <a:rPr lang="en-US" dirty="0">
                <a:solidFill>
                  <a:srgbClr val="FF0000"/>
                </a:solidFill>
              </a:rPr>
              <a:t> </a:t>
            </a:r>
            <a:r>
              <a:rPr lang="en-US" dirty="0" smtClean="0">
                <a:solidFill>
                  <a:srgbClr val="FF0000"/>
                </a:solidFill>
              </a:rPr>
              <a:t>  protein folding!</a:t>
            </a:r>
            <a:r>
              <a:rPr lang="en-US" dirty="0" smtClean="0">
                <a:solidFill>
                  <a:srgbClr val="FF0000"/>
                </a:solidFill>
              </a:rPr>
              <a:t> </a:t>
            </a:r>
            <a:endParaRPr lang="en-US" dirty="0" smtClean="0">
              <a:solidFill>
                <a:srgbClr val="FF0000"/>
              </a:solidFill>
            </a:endParaRPr>
          </a:p>
          <a:p>
            <a:r>
              <a:rPr lang="en-US" dirty="0" smtClean="0"/>
              <a:t>Now many physics </a:t>
            </a:r>
            <a:r>
              <a:rPr lang="en-US" dirty="0" err="1" smtClean="0"/>
              <a:t>dept</a:t>
            </a:r>
            <a:r>
              <a:rPr lang="en-US" dirty="0" smtClean="0"/>
              <a:t> also study biology, they are called bio-physicists. </a:t>
            </a:r>
            <a:endParaRPr lang="en-US" dirty="0" smtClean="0"/>
          </a:p>
          <a:p>
            <a:pPr marL="0" indent="0">
              <a:buNone/>
            </a:pPr>
            <a:r>
              <a:rPr lang="en-US" dirty="0">
                <a:solidFill>
                  <a:srgbClr val="FF0000"/>
                </a:solidFill>
              </a:rPr>
              <a:t> </a:t>
            </a:r>
            <a:r>
              <a:rPr lang="en-US" dirty="0" smtClean="0">
                <a:solidFill>
                  <a:srgbClr val="FF0000"/>
                </a:solidFill>
              </a:rPr>
              <a:t>  </a:t>
            </a:r>
            <a:r>
              <a:rPr lang="en-US" dirty="0" err="1" smtClean="0">
                <a:solidFill>
                  <a:srgbClr val="FF0000"/>
                </a:solidFill>
              </a:rPr>
              <a:t>Umschneider</a:t>
            </a:r>
            <a:r>
              <a:rPr lang="en-US" dirty="0" smtClean="0">
                <a:solidFill>
                  <a:srgbClr val="FF0000"/>
                </a:solidFill>
              </a:rPr>
              <a:t>, David Cai</a:t>
            </a:r>
          </a:p>
          <a:p>
            <a:pPr marL="0" indent="0">
              <a:buNone/>
            </a:pPr>
            <a:r>
              <a:rPr lang="en-US" dirty="0" smtClean="0"/>
              <a:t> </a:t>
            </a:r>
            <a:endParaRPr lang="en-US" dirty="0"/>
          </a:p>
          <a:p>
            <a:endParaRPr lang="en-US" dirty="0" smtClean="0"/>
          </a:p>
          <a:p>
            <a:endParaRPr lang="en-US" dirty="0"/>
          </a:p>
        </p:txBody>
      </p:sp>
    </p:spTree>
    <p:extLst>
      <p:ext uri="{BB962C8B-B14F-4D97-AF65-F5344CB8AC3E}">
        <p14:creationId xmlns:p14="http://schemas.microsoft.com/office/powerpoint/2010/main" val="2607755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3945</TotalTime>
  <Words>659</Words>
  <Application>Microsoft Office PowerPoint</Application>
  <PresentationFormat>On-screen Show (4:3)</PresentationFormat>
  <Paragraphs>89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宋体</vt:lpstr>
      <vt:lpstr>Arial</vt:lpstr>
      <vt:lpstr>Calibri</vt:lpstr>
      <vt:lpstr>Calibri Light</vt:lpstr>
      <vt:lpstr>Office Theme</vt:lpstr>
      <vt:lpstr>Lecture4: relationship between physics and other fields of sciences</vt:lpstr>
      <vt:lpstr>Physics is at the crown of science </vt:lpstr>
      <vt:lpstr>Physics is closed related to other fields</vt:lpstr>
      <vt:lpstr>Physics and Math</vt:lpstr>
      <vt:lpstr>Why it is so amazing?</vt:lpstr>
      <vt:lpstr>Relationship </vt:lpstr>
      <vt:lpstr>Computer Science</vt:lpstr>
      <vt:lpstr>Chemistry</vt:lpstr>
      <vt:lpstr>Biology</vt:lpstr>
      <vt:lpstr>Energy conservation and biology</vt:lpstr>
      <vt:lpstr>How nerve works?</vt:lpstr>
      <vt:lpstr>Cell and enzyme</vt:lpstr>
      <vt:lpstr>Protein and amino acids</vt:lpstr>
      <vt:lpstr>Astronomy</vt:lpstr>
      <vt:lpstr>Social sciences</vt:lpstr>
      <vt:lpstr>methods</vt:lpstr>
      <vt:lpstr>Financial market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physics</dc:title>
  <dc:creator>xji</dc:creator>
  <cp:lastModifiedBy>xji</cp:lastModifiedBy>
  <cp:revision>42</cp:revision>
  <dcterms:created xsi:type="dcterms:W3CDTF">2014-06-19T23:48:40Z</dcterms:created>
  <dcterms:modified xsi:type="dcterms:W3CDTF">2014-09-19T01:47:01Z</dcterms:modified>
</cp:coreProperties>
</file>