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25"/>
  </p:notesMasterIdLst>
  <p:sldIdLst>
    <p:sldId id="261" r:id="rId2"/>
    <p:sldId id="262" r:id="rId3"/>
    <p:sldId id="266" r:id="rId4"/>
    <p:sldId id="263" r:id="rId5"/>
    <p:sldId id="267" r:id="rId6"/>
    <p:sldId id="290" r:id="rId7"/>
    <p:sldId id="289" r:id="rId8"/>
    <p:sldId id="286" r:id="rId9"/>
    <p:sldId id="291" r:id="rId10"/>
    <p:sldId id="268" r:id="rId11"/>
    <p:sldId id="297" r:id="rId12"/>
    <p:sldId id="295" r:id="rId13"/>
    <p:sldId id="293" r:id="rId14"/>
    <p:sldId id="299" r:id="rId15"/>
    <p:sldId id="296" r:id="rId16"/>
    <p:sldId id="269" r:id="rId17"/>
    <p:sldId id="270" r:id="rId18"/>
    <p:sldId id="272" r:id="rId19"/>
    <p:sldId id="274" r:id="rId20"/>
    <p:sldId id="273" r:id="rId21"/>
    <p:sldId id="298" r:id="rId22"/>
    <p:sldId id="288" r:id="rId23"/>
    <p:sldId id="294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823"/>
    <a:srgbClr val="FFFFFF"/>
    <a:srgbClr val="BFE2F3"/>
    <a:srgbClr val="C9151E"/>
    <a:srgbClr val="E9CBBC"/>
    <a:srgbClr val="E0A487"/>
    <a:srgbClr val="D97C5B"/>
    <a:srgbClr val="CC141E"/>
    <a:srgbClr val="D05035"/>
    <a:srgbClr val="C81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27" autoAdjust="0"/>
    <p:restoredTop sz="78967" autoAdjust="0"/>
  </p:normalViewPr>
  <p:slideViewPr>
    <p:cSldViewPr snapToGrid="0">
      <p:cViewPr varScale="1">
        <p:scale>
          <a:sx n="111" d="100"/>
          <a:sy n="111" d="100"/>
        </p:scale>
        <p:origin x="178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161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3DFE78F-58BC-423A-A341-D0065C580108}" type="datetimeFigureOut">
              <a:rPr lang="zh-CN" altLang="en-US" smtClean="0"/>
              <a:pPr/>
              <a:t>2017/4/27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84B1CD8-9F96-4F1D-A5B8-2D9E0ECCEB3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391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此页可以删除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091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此页可以删除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091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此页可以删除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32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07005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8650" y="5034521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8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/>
              <a:t>单击以编辑母版副标题样式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189123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443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pos="389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2239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48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pos="3895">
          <p15:clr>
            <a:srgbClr val="FBAE40"/>
          </p15:clr>
        </p15:guide>
        <p15:guide id="3" pos="519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4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9125" y="5245248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单击以编辑母版副标题样式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5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单击此处添加日期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0998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21">
          <p15:clr>
            <a:srgbClr val="FBAE40"/>
          </p15:clr>
        </p15:guide>
        <p15:guide id="3" pos="29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9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697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8697601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>
            <a:spLocks/>
          </p:cNvSpPr>
          <p:nvPr userDrawn="1"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76287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4" y="6100773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accent1"/>
                </a:solidFill>
                <a:effectLst>
                  <a:glow rad="25400">
                    <a:srgbClr val="BFE2F3"/>
                  </a:glo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924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67">
          <p15:clr>
            <a:srgbClr val="FBAE40"/>
          </p15:clr>
        </p15:guide>
        <p15:guide id="2" pos="153">
          <p15:clr>
            <a:srgbClr val="FBAE40"/>
          </p15:clr>
        </p15:guide>
        <p15:guide id="3" pos="5556" userDrawn="1">
          <p15:clr>
            <a:srgbClr val="FBAE40"/>
          </p15:clr>
        </p15:guide>
        <p15:guide id="4" pos="2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696566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>
            <a:spLocks/>
          </p:cNvSpPr>
          <p:nvPr userDrawn="1"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072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43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1" y="313202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477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33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</a:rPr>
              <a:t>单击此处编辑母版标题样式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9" y="807632"/>
            <a:ext cx="8340421" cy="586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单击此处编辑母版标题样式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87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nqingtong.com/f/a6b70024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nqingtong.com/logi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shenqingtong.com/login?register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nqingtong.com/logi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an.baidu.com/s/1qXTEobi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tif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nqingtong.com/f/d92ced5a/" TargetMode="External"/><Relationship Id="rId2" Type="http://schemas.openxmlformats.org/officeDocument/2006/relationships/hyperlink" Target="https://www.shenqingtong.com/login?register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shenqingtong.com/f/a6b70024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nqingtong.com/logi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3890682"/>
            <a:ext cx="9144000" cy="1923429"/>
          </a:xfrm>
        </p:spPr>
        <p:txBody>
          <a:bodyPr/>
          <a:lstStyle/>
          <a:p>
            <a:r>
              <a:rPr lang="en-US" altLang="zh-CN" sz="4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4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年暑期社会实践报名</a:t>
            </a:r>
            <a:r>
              <a:rPr lang="en-US" altLang="zh-CN" sz="4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线上平台使用手册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0" y="5814111"/>
            <a:ext cx="9144000" cy="649442"/>
          </a:xfrm>
        </p:spPr>
        <p:txBody>
          <a:bodyPr/>
          <a:lstStyle/>
          <a:p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2017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72288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3" y="3429000"/>
            <a:ext cx="5837628" cy="359574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5620" y="1603647"/>
            <a:ext cx="8189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、填写表单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团长填写立项表后需填写团队中所有成员信息（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包括团长、指导教师、带队老师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：暑期社会实践成员信息表：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hlinkClick r:id="rId3"/>
              </a:rPr>
              <a:t>https://www.shenqingtong.com/f/a6b70024/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198190" y="894919"/>
            <a:ext cx="6686704" cy="476681"/>
          </a:xfrm>
        </p:spPr>
        <p:txBody>
          <a:bodyPr/>
          <a:lstStyle/>
          <a:p>
            <a:pPr lvl="0"/>
            <a:r>
              <a:rPr lang="en-US" altLang="zh-CN" sz="2800" dirty="0"/>
              <a:t>2</a:t>
            </a:r>
            <a:r>
              <a:rPr lang="zh-CN" altLang="en-US" sz="2800" dirty="0"/>
              <a:t>、成员信息表（表</a:t>
            </a:r>
            <a:r>
              <a:rPr lang="en-US" altLang="zh-CN" sz="2800" dirty="0"/>
              <a:t>2</a:t>
            </a:r>
            <a:r>
              <a:rPr lang="zh-CN" altLang="en-US" sz="2800" dirty="0"/>
              <a:t>）</a:t>
            </a:r>
          </a:p>
        </p:txBody>
      </p:sp>
      <p:sp>
        <p:nvSpPr>
          <p:cNvPr id="8" name="矩形 7"/>
          <p:cNvSpPr/>
          <p:nvPr/>
        </p:nvSpPr>
        <p:spPr>
          <a:xfrm>
            <a:off x="555003" y="4862840"/>
            <a:ext cx="2521452" cy="524435"/>
          </a:xfrm>
          <a:prstGeom prst="rect">
            <a:avLst/>
          </a:prstGeom>
          <a:noFill/>
          <a:ln w="38100">
            <a:solidFill>
              <a:srgbClr val="C318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55003" y="5542059"/>
            <a:ext cx="5973077" cy="664566"/>
          </a:xfrm>
          <a:prstGeom prst="rect">
            <a:avLst/>
          </a:prstGeom>
          <a:noFill/>
          <a:ln w="38100">
            <a:solidFill>
              <a:srgbClr val="C318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 rot="16200000">
            <a:off x="6825960" y="5209245"/>
            <a:ext cx="302863" cy="41824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14" y="2457565"/>
            <a:ext cx="1557962" cy="155796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186514" y="4911117"/>
            <a:ext cx="195748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为项目信息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非个人信息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以团长告知为准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项目编号为团长提交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后获得的序号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21102" y="4226943"/>
            <a:ext cx="4649638" cy="172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293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75" y="2965835"/>
            <a:ext cx="8504762" cy="232380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5620" y="1603647"/>
            <a:ext cx="8589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、填写表单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不同的成员有不同的身份，不同身份所需信息略有不同，请确认后填写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198190" y="894919"/>
            <a:ext cx="6686704" cy="476681"/>
          </a:xfrm>
        </p:spPr>
        <p:txBody>
          <a:bodyPr/>
          <a:lstStyle/>
          <a:p>
            <a:pPr lvl="0"/>
            <a:r>
              <a:rPr lang="en-US" altLang="zh-CN" sz="2800" dirty="0"/>
              <a:t>2</a:t>
            </a:r>
            <a:r>
              <a:rPr lang="zh-CN" altLang="en-US" sz="2800" dirty="0"/>
              <a:t>、成员信息表（表</a:t>
            </a:r>
            <a:r>
              <a:rPr lang="en-US" altLang="zh-CN" sz="2800" dirty="0"/>
              <a:t>2</a:t>
            </a:r>
            <a:r>
              <a:rPr lang="zh-CN" altLang="en-US" sz="2800" dirty="0"/>
              <a:t>）</a:t>
            </a:r>
          </a:p>
        </p:txBody>
      </p:sp>
      <p:sp>
        <p:nvSpPr>
          <p:cNvPr id="11" name="矩形 10"/>
          <p:cNvSpPr/>
          <p:nvPr/>
        </p:nvSpPr>
        <p:spPr>
          <a:xfrm>
            <a:off x="5262113" y="3597216"/>
            <a:ext cx="2372263" cy="1380226"/>
          </a:xfrm>
          <a:prstGeom prst="rect">
            <a:avLst/>
          </a:prstGeom>
          <a:noFill/>
          <a:ln w="38100">
            <a:solidFill>
              <a:srgbClr val="C318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60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716" y="2959661"/>
            <a:ext cx="6354351" cy="356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295619" y="1603647"/>
            <a:ext cx="8552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、查看申请状态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登录“申请通”账号（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hlinkClick r:id="rId3"/>
              </a:rPr>
              <a:t>https://www.shenqingtong.com/login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在首页的“我申请的项目”中，查看申请表的状态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198190" y="894919"/>
            <a:ext cx="6686704" cy="476681"/>
          </a:xfrm>
        </p:spPr>
        <p:txBody>
          <a:bodyPr/>
          <a:lstStyle/>
          <a:p>
            <a:pPr lvl="0"/>
            <a:r>
              <a:rPr lang="en-US" altLang="zh-CN" sz="2800" dirty="0"/>
              <a:t>2</a:t>
            </a:r>
            <a:r>
              <a:rPr lang="zh-CN" altLang="en-US" sz="2800" dirty="0"/>
              <a:t>、成员信息表（表</a:t>
            </a:r>
            <a:r>
              <a:rPr lang="en-US" altLang="zh-CN" sz="2800" dirty="0"/>
              <a:t>2</a:t>
            </a:r>
            <a:r>
              <a:rPr lang="zh-CN" altLang="en-US" sz="2800" dirty="0"/>
              <a:t>）</a:t>
            </a:r>
          </a:p>
        </p:txBody>
      </p:sp>
      <p:sp>
        <p:nvSpPr>
          <p:cNvPr id="7" name="矩形 6"/>
          <p:cNvSpPr/>
          <p:nvPr/>
        </p:nvSpPr>
        <p:spPr>
          <a:xfrm>
            <a:off x="3240740" y="3514392"/>
            <a:ext cx="860611" cy="1237129"/>
          </a:xfrm>
          <a:prstGeom prst="rect">
            <a:avLst/>
          </a:prstGeom>
          <a:noFill/>
          <a:ln w="38100">
            <a:solidFill>
              <a:srgbClr val="C318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765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5620" y="1603647"/>
            <a:ext cx="83911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、注意事项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团长组织所有团队成员填写，注意不要重复填写，也不要漏掉任何成员，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建议由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团长统计所有成员信息后，用团长账号统一填写。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之后导出成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再次向团员确认，若有误，进行修改。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成员信息用于购买保险与成绩评定，请务必重视，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不能出错。</a:t>
            </a:r>
            <a:endParaRPr lang="en-US" altLang="zh-CN" sz="20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198190" y="894919"/>
            <a:ext cx="6686704" cy="476681"/>
          </a:xfrm>
        </p:spPr>
        <p:txBody>
          <a:bodyPr/>
          <a:lstStyle/>
          <a:p>
            <a:pPr lvl="0"/>
            <a:r>
              <a:rPr lang="en-US" altLang="zh-CN" sz="2800" dirty="0"/>
              <a:t>2</a:t>
            </a:r>
            <a:r>
              <a:rPr lang="zh-CN" altLang="en-US" sz="2800" dirty="0"/>
              <a:t>、成员信息表（表</a:t>
            </a:r>
            <a:r>
              <a:rPr lang="en-US" altLang="zh-CN" sz="2800" dirty="0"/>
              <a:t>2</a:t>
            </a:r>
            <a:r>
              <a:rPr lang="zh-CN" altLang="en-US" sz="2800" dirty="0"/>
              <a:t>）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87390" y="4120513"/>
            <a:ext cx="7805931" cy="1983379"/>
            <a:chOff x="574498" y="4290195"/>
            <a:chExt cx="6409524" cy="162857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498" y="4290195"/>
              <a:ext cx="6409524" cy="1628571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3598106" y="4445991"/>
              <a:ext cx="1061048" cy="381910"/>
            </a:xfrm>
            <a:prstGeom prst="rect">
              <a:avLst/>
            </a:prstGeom>
            <a:noFill/>
            <a:ln w="38100">
              <a:solidFill>
                <a:srgbClr val="C318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9150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27</a:t>
            </a:r>
            <a:r>
              <a:rPr lang="zh-CN" altLang="en-US" dirty="0" smtClean="0"/>
              <a:t>日</a:t>
            </a:r>
            <a:r>
              <a:rPr lang="en-US" altLang="zh-CN" dirty="0" smtClean="0"/>
              <a:t>-5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</a:t>
            </a:r>
            <a:r>
              <a:rPr lang="zh-CN" altLang="en-US" dirty="0" smtClean="0"/>
              <a:t>日为试报名阶段，期间发现任何问题欢迎向思思反馈</a:t>
            </a:r>
            <a:endParaRPr lang="en-US" altLang="zh-CN" dirty="0" smtClean="0"/>
          </a:p>
          <a:p>
            <a:r>
              <a:rPr lang="en-US" altLang="zh-CN" b="1" dirty="0" smtClean="0"/>
              <a:t>5</a:t>
            </a:r>
            <a:r>
              <a:rPr lang="zh-CN" altLang="en-US" b="1" dirty="0" smtClean="0"/>
              <a:t>月</a:t>
            </a:r>
            <a:r>
              <a:rPr lang="en-US" altLang="zh-CN" b="1" dirty="0" smtClean="0"/>
              <a:t>2</a:t>
            </a:r>
            <a:r>
              <a:rPr lang="zh-CN" altLang="en-US" b="1" dirty="0" smtClean="0"/>
              <a:t>日</a:t>
            </a:r>
            <a:r>
              <a:rPr lang="zh-CN" altLang="en-US" dirty="0" smtClean="0"/>
              <a:t>零点清空所有报名数据，</a:t>
            </a:r>
            <a:r>
              <a:rPr lang="zh-CN" altLang="en-US" b="1" dirty="0" smtClean="0"/>
              <a:t>正式报名</a:t>
            </a:r>
            <a:endParaRPr lang="en-US" altLang="zh-CN" b="1" dirty="0" smtClean="0"/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25</a:t>
            </a:r>
            <a:r>
              <a:rPr lang="zh-CN" altLang="en-US" dirty="0" smtClean="0"/>
              <a:t>日左右（具体时间以学院通知为准）结束报名，院系审核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 </a:t>
            </a:r>
            <a:r>
              <a:rPr lang="zh-CN" altLang="en-US" dirty="0" smtClean="0"/>
              <a:t>时间节点</a:t>
            </a:r>
            <a:endParaRPr lang="zh-CN" altLang="en-US" dirty="0"/>
          </a:p>
        </p:txBody>
      </p:sp>
      <p:sp>
        <p:nvSpPr>
          <p:cNvPr id="5" name="标题 2"/>
          <p:cNvSpPr txBox="1">
            <a:spLocks/>
          </p:cNvSpPr>
          <p:nvPr/>
        </p:nvSpPr>
        <p:spPr>
          <a:xfrm>
            <a:off x="494024" y="3572244"/>
            <a:ext cx="8372163" cy="5741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4 </a:t>
            </a:r>
            <a:r>
              <a:rPr lang="zh-CN" altLang="en-US" smtClean="0"/>
              <a:t>意见和反馈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94024" y="4407305"/>
            <a:ext cx="778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同学在填写表单过程中有任何建议或疑问可在表单最下方留言，或在交大思思微信平台（</a:t>
            </a:r>
            <a:r>
              <a:rPr lang="en-US" altLang="zh-CN" dirty="0" err="1"/>
              <a:t>jiaodasisi</a:t>
            </a:r>
            <a:r>
              <a:rPr lang="zh-CN" altLang="en-US" dirty="0"/>
              <a:t>）留言。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646" y="4821901"/>
            <a:ext cx="1708030" cy="170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62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4018122"/>
            <a:ext cx="9144000" cy="19234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4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暑期社会实践项目申报审核流程</a:t>
            </a:r>
            <a:r>
              <a:rPr lang="en-US" altLang="zh-CN" sz="4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4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（院系团委用）</a:t>
            </a:r>
          </a:p>
        </p:txBody>
      </p:sp>
    </p:spTree>
    <p:extLst>
      <p:ext uri="{BB962C8B-B14F-4D97-AF65-F5344CB8AC3E}">
        <p14:creationId xmlns:p14="http://schemas.microsoft.com/office/powerpoint/2010/main" val="2298884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5619" y="1603647"/>
            <a:ext cx="430327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注册“申请通”账号并接收管理员身份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每个学院一个管理账号，通过注册网址：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hlinkClick r:id="rId2"/>
              </a:rPr>
              <a:t>https://www.shenqingtong.com/login?register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，按要求用邮箱注册、激活账号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在邮箱中等待查收“申请通”发来的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身份确认通知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，点击“查看详情”即可</a:t>
            </a:r>
            <a:endParaRPr lang="en-US" altLang="zh-CN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198190" y="894919"/>
            <a:ext cx="6686704" cy="476681"/>
          </a:xfrm>
        </p:spPr>
        <p:txBody>
          <a:bodyPr/>
          <a:lstStyle/>
          <a:p>
            <a:pPr lvl="0"/>
            <a:r>
              <a:rPr lang="zh-CN" altLang="en-US" sz="2800" dirty="0"/>
              <a:t>院系团委书记审批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t="-514" r="4670" b="119"/>
          <a:stretch/>
        </p:blipFill>
        <p:spPr>
          <a:xfrm>
            <a:off x="4662976" y="1996193"/>
            <a:ext cx="4481024" cy="3839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951589" y="5170817"/>
            <a:ext cx="1411941" cy="524435"/>
          </a:xfrm>
          <a:prstGeom prst="rect">
            <a:avLst/>
          </a:prstGeom>
          <a:noFill/>
          <a:ln w="38100">
            <a:solidFill>
              <a:srgbClr val="C318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37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55" y="3098044"/>
            <a:ext cx="6354351" cy="356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305503" y="1582949"/>
            <a:ext cx="8552546" cy="151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查看项目数据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登录“申请通”账号（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hlinkClick r:id="rId3"/>
              </a:rPr>
              <a:t>https://www.shenqingtong.com/login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在首页的“待处理”或“我处理的项目”中查看项目及数据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68124" y="3652774"/>
            <a:ext cx="860611" cy="1237129"/>
          </a:xfrm>
          <a:prstGeom prst="rect">
            <a:avLst/>
          </a:prstGeom>
          <a:noFill/>
          <a:ln w="38100">
            <a:solidFill>
              <a:srgbClr val="C318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995572" y="4889904"/>
            <a:ext cx="3133163" cy="1138291"/>
          </a:xfrm>
          <a:prstGeom prst="rect">
            <a:avLst/>
          </a:prstGeom>
          <a:noFill/>
          <a:ln w="38100">
            <a:solidFill>
              <a:srgbClr val="C318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2"/>
          <p:cNvSpPr txBox="1">
            <a:spLocks/>
          </p:cNvSpPr>
          <p:nvPr/>
        </p:nvSpPr>
        <p:spPr>
          <a:xfrm>
            <a:off x="198190" y="894919"/>
            <a:ext cx="6686704" cy="4766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/>
              <a:t>院系团委书记审批</a:t>
            </a:r>
          </a:p>
        </p:txBody>
      </p:sp>
    </p:spTree>
    <p:extLst>
      <p:ext uri="{BB962C8B-B14F-4D97-AF65-F5344CB8AC3E}">
        <p14:creationId xmlns:p14="http://schemas.microsoft.com/office/powerpoint/2010/main" val="3583609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5619" y="1603647"/>
            <a:ext cx="372962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进行审批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选择状态为“待处理”的项目，进入项目审核页面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查看项目信息，进行审批：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Times New Roman" panose="02020603050405020304" pitchFamily="18" charset="0"/>
              <a:buChar char="‐"/>
            </a:pP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如通过，点击“通过并提交填写内容”，并勾选是否推荐为重点项目，再选择“提交”，</a:t>
            </a:r>
            <a:endParaRPr lang="en-US" altLang="zh-CN" sz="1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Times New Roman" panose="02020603050405020304" pitchFamily="18" charset="0"/>
              <a:buChar char="‐"/>
            </a:pP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如不通过，点击“不通过”，再 “提交”，表单被退回给填写人</a:t>
            </a:r>
            <a:endParaRPr lang="en-US" altLang="zh-CN" sz="1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198190" y="894919"/>
            <a:ext cx="6686704" cy="476681"/>
          </a:xfrm>
        </p:spPr>
        <p:txBody>
          <a:bodyPr/>
          <a:lstStyle/>
          <a:p>
            <a:pPr lvl="0"/>
            <a:r>
              <a:rPr lang="zh-CN" altLang="en-US" sz="2800" dirty="0"/>
              <a:t>推荐单位进行审批（各院系团委书记）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025245" y="2056115"/>
            <a:ext cx="4924523" cy="3657564"/>
            <a:chOff x="4686080" y="2104277"/>
            <a:chExt cx="4263688" cy="316674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83"/>
            <a:stretch/>
          </p:blipFill>
          <p:spPr bwMode="auto">
            <a:xfrm>
              <a:off x="4686080" y="2104277"/>
              <a:ext cx="4263688" cy="3166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4752068" y="5002104"/>
              <a:ext cx="1194961" cy="268919"/>
            </a:xfrm>
            <a:prstGeom prst="rect">
              <a:avLst/>
            </a:prstGeom>
            <a:noFill/>
            <a:ln w="38100">
              <a:solidFill>
                <a:srgbClr val="C318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8462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5619" y="1603647"/>
            <a:ext cx="8552546" cy="151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数据分析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查看表格中部分信息，选择“显示或隐藏各类数据”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按某单项排列数据，单击该单项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507529" y="3096111"/>
            <a:ext cx="6106651" cy="3428844"/>
            <a:chOff x="1450754" y="2898561"/>
            <a:chExt cx="6475270" cy="3635821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754" y="2898561"/>
              <a:ext cx="6475270" cy="3635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4211072" y="3307975"/>
              <a:ext cx="1100515" cy="2245659"/>
            </a:xfrm>
            <a:prstGeom prst="rect">
              <a:avLst/>
            </a:prstGeom>
            <a:noFill/>
            <a:ln w="38100">
              <a:solidFill>
                <a:srgbClr val="C318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flipV="1">
              <a:off x="3521622" y="3630544"/>
              <a:ext cx="564723" cy="127088"/>
            </a:xfrm>
            <a:prstGeom prst="rect">
              <a:avLst/>
            </a:prstGeom>
            <a:noFill/>
            <a:ln w="38100">
              <a:solidFill>
                <a:srgbClr val="C318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标题 2"/>
          <p:cNvSpPr txBox="1">
            <a:spLocks/>
          </p:cNvSpPr>
          <p:nvPr/>
        </p:nvSpPr>
        <p:spPr>
          <a:xfrm>
            <a:off x="198190" y="894919"/>
            <a:ext cx="6686704" cy="4766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/>
              <a:t>院系团委书记审批</a:t>
            </a:r>
          </a:p>
        </p:txBody>
      </p:sp>
    </p:spTree>
    <p:extLst>
      <p:ext uri="{BB962C8B-B14F-4D97-AF65-F5344CB8AC3E}">
        <p14:creationId xmlns:p14="http://schemas.microsoft.com/office/powerpoint/2010/main" val="404121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2196028" y="2865585"/>
            <a:ext cx="2852329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学院审核之前可修改</a:t>
            </a:r>
          </a:p>
        </p:txBody>
      </p:sp>
      <p:sp>
        <p:nvSpPr>
          <p:cNvPr id="7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总体流程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2196029" y="1914931"/>
            <a:ext cx="2852328" cy="678989"/>
          </a:xfrm>
          <a:prstGeom prst="roundRect">
            <a:avLst/>
          </a:prstGeom>
          <a:ln w="1905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922" tIns="172922" rIns="172922" bIns="172922" numCol="1" spcCol="1270" anchor="ctr" anchorCtr="0">
            <a:noAutofit/>
          </a:bodyPr>
          <a:lstStyle/>
          <a:p>
            <a:pPr marL="0" lvl="0" indent="0" defTabSz="1689100"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000" kern="1200" dirty="0"/>
              <a:t>在线填写</a:t>
            </a:r>
            <a:r>
              <a:rPr lang="zh-CN" altLang="en-US" sz="2000" b="1" kern="1200" dirty="0"/>
              <a:t>项目申请表</a:t>
            </a:r>
          </a:p>
        </p:txBody>
      </p:sp>
      <p:sp>
        <p:nvSpPr>
          <p:cNvPr id="6" name="任意多边形: 形状 5"/>
          <p:cNvSpPr/>
          <p:nvPr/>
        </p:nvSpPr>
        <p:spPr>
          <a:xfrm>
            <a:off x="5203566" y="2055853"/>
            <a:ext cx="339494" cy="397144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1400" kern="1200"/>
          </a:p>
        </p:txBody>
      </p:sp>
      <p:sp>
        <p:nvSpPr>
          <p:cNvPr id="11" name="文本框 10"/>
          <p:cNvSpPr txBox="1"/>
          <p:nvPr/>
        </p:nvSpPr>
        <p:spPr>
          <a:xfrm>
            <a:off x="313327" y="200914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团长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13327" y="442159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学院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13327" y="5668972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校团委</a:t>
            </a:r>
          </a:p>
        </p:txBody>
      </p:sp>
      <p:sp>
        <p:nvSpPr>
          <p:cNvPr id="14" name="矩形: 圆角 13"/>
          <p:cNvSpPr/>
          <p:nvPr/>
        </p:nvSpPr>
        <p:spPr>
          <a:xfrm>
            <a:off x="5682107" y="1914931"/>
            <a:ext cx="2340103" cy="678989"/>
          </a:xfrm>
          <a:prstGeom prst="roundRect">
            <a:avLst/>
          </a:prstGeom>
          <a:ln w="1905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922" tIns="172922" rIns="172922" bIns="172922" numCol="1" spcCol="1270" anchor="ctr" anchorCtr="0">
            <a:noAutofit/>
          </a:bodyPr>
          <a:lstStyle/>
          <a:p>
            <a:pPr marL="0" lvl="0" indent="0" defTabSz="1689100"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000" kern="1200" dirty="0"/>
              <a:t>获得项目编号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5682108" y="3137250"/>
            <a:ext cx="2340103" cy="678989"/>
          </a:xfrm>
          <a:prstGeom prst="roundRect">
            <a:avLst/>
          </a:prstGeom>
          <a:ln w="1905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922" tIns="172922" rIns="172922" bIns="172922" numCol="1" spcCol="1270" anchor="ctr" anchorCtr="0">
            <a:noAutofit/>
          </a:bodyPr>
          <a:lstStyle/>
          <a:p>
            <a:pPr marL="0" lvl="0" indent="0" defTabSz="1689100"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000" kern="1200" dirty="0"/>
              <a:t>使用项目编号，填写</a:t>
            </a:r>
            <a:r>
              <a:rPr lang="zh-CN" altLang="en-US" sz="2000" b="1" kern="1200" dirty="0"/>
              <a:t>成员信息表</a:t>
            </a:r>
          </a:p>
        </p:txBody>
      </p:sp>
      <p:sp>
        <p:nvSpPr>
          <p:cNvPr id="16" name="任意多边形: 形状 15"/>
          <p:cNvSpPr/>
          <p:nvPr/>
        </p:nvSpPr>
        <p:spPr>
          <a:xfrm rot="5400000">
            <a:off x="6573136" y="2667013"/>
            <a:ext cx="339494" cy="397144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1400" kern="1200"/>
          </a:p>
        </p:txBody>
      </p:sp>
      <p:sp>
        <p:nvSpPr>
          <p:cNvPr id="17" name="矩形: 圆角 16"/>
          <p:cNvSpPr/>
          <p:nvPr/>
        </p:nvSpPr>
        <p:spPr>
          <a:xfrm>
            <a:off x="2196029" y="3137250"/>
            <a:ext cx="2852328" cy="678989"/>
          </a:xfrm>
          <a:prstGeom prst="roundRect">
            <a:avLst/>
          </a:prstGeom>
          <a:ln w="1905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922" tIns="172922" rIns="172922" bIns="172922" numCol="1" spcCol="1270" anchor="ctr" anchorCtr="0">
            <a:noAutofit/>
          </a:bodyPr>
          <a:lstStyle/>
          <a:p>
            <a:pPr marL="0" lvl="0" indent="0" defTabSz="1689100"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000" kern="1200" dirty="0"/>
              <a:t>提交学院审核</a:t>
            </a:r>
          </a:p>
        </p:txBody>
      </p:sp>
      <p:sp>
        <p:nvSpPr>
          <p:cNvPr id="18" name="任意多边形: 形状 17"/>
          <p:cNvSpPr/>
          <p:nvPr/>
        </p:nvSpPr>
        <p:spPr>
          <a:xfrm flipH="1">
            <a:off x="5195485" y="3278172"/>
            <a:ext cx="339494" cy="397144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1400" kern="1200"/>
          </a:p>
        </p:txBody>
      </p:sp>
      <p:sp>
        <p:nvSpPr>
          <p:cNvPr id="19" name="矩形: 圆角 18"/>
          <p:cNvSpPr/>
          <p:nvPr/>
        </p:nvSpPr>
        <p:spPr>
          <a:xfrm>
            <a:off x="2196028" y="4374489"/>
            <a:ext cx="3620309" cy="678989"/>
          </a:xfrm>
          <a:prstGeom prst="roundRect">
            <a:avLst/>
          </a:prstGeom>
          <a:ln w="1905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922" tIns="172922" rIns="172922" bIns="172922" numCol="1" spcCol="1270" anchor="ctr" anchorCtr="0">
            <a:noAutofit/>
          </a:bodyPr>
          <a:lstStyle/>
          <a:p>
            <a:pPr marL="0" lvl="0" indent="0" defTabSz="1689100"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000" kern="1200" dirty="0"/>
              <a:t>审核</a:t>
            </a:r>
            <a:r>
              <a:rPr lang="zh-CN" altLang="en-US" sz="2000" b="1" kern="1200" dirty="0"/>
              <a:t>项目申请表</a:t>
            </a:r>
            <a:r>
              <a:rPr lang="zh-CN" altLang="en-US" sz="2000" kern="1200" dirty="0"/>
              <a:t>与</a:t>
            </a:r>
            <a:r>
              <a:rPr lang="zh-CN" altLang="en-US" sz="2000" b="1" kern="1200" dirty="0"/>
              <a:t>成员信息表</a:t>
            </a:r>
            <a:r>
              <a:rPr lang="zh-CN" altLang="en-US" sz="2000" kern="1200" dirty="0"/>
              <a:t>均已填写，且人数相符</a:t>
            </a:r>
          </a:p>
        </p:txBody>
      </p:sp>
      <p:sp>
        <p:nvSpPr>
          <p:cNvPr id="20" name="任意多边形: 形状 19"/>
          <p:cNvSpPr/>
          <p:nvPr/>
        </p:nvSpPr>
        <p:spPr>
          <a:xfrm rot="5400000">
            <a:off x="3535985" y="3915646"/>
            <a:ext cx="339494" cy="397144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1400" kern="1200"/>
          </a:p>
        </p:txBody>
      </p:sp>
      <p:sp>
        <p:nvSpPr>
          <p:cNvPr id="23" name="任意多边形: 形状 22"/>
          <p:cNvSpPr/>
          <p:nvPr/>
        </p:nvSpPr>
        <p:spPr>
          <a:xfrm>
            <a:off x="5957710" y="4515410"/>
            <a:ext cx="339494" cy="397144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1400" kern="1200"/>
          </a:p>
        </p:txBody>
      </p:sp>
      <p:sp>
        <p:nvSpPr>
          <p:cNvPr id="24" name="矩形: 圆角 23"/>
          <p:cNvSpPr/>
          <p:nvPr/>
        </p:nvSpPr>
        <p:spPr>
          <a:xfrm>
            <a:off x="6438577" y="4374489"/>
            <a:ext cx="2120961" cy="678989"/>
          </a:xfrm>
          <a:prstGeom prst="roundRect">
            <a:avLst/>
          </a:prstGeom>
          <a:ln w="1905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922" tIns="172922" rIns="172922" bIns="172922" numCol="1" spcCol="1270" anchor="ctr" anchorCtr="0">
            <a:noAutofit/>
          </a:bodyPr>
          <a:lstStyle/>
          <a:p>
            <a:pPr marL="0" lvl="0" indent="0" defTabSz="1689100"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000" kern="1200" dirty="0"/>
              <a:t>推荐重点项目</a:t>
            </a:r>
          </a:p>
        </p:txBody>
      </p:sp>
      <p:sp>
        <p:nvSpPr>
          <p:cNvPr id="25" name="矩形: 圆角 24"/>
          <p:cNvSpPr/>
          <p:nvPr/>
        </p:nvSpPr>
        <p:spPr>
          <a:xfrm>
            <a:off x="2196029" y="5574758"/>
            <a:ext cx="6372016" cy="678989"/>
          </a:xfrm>
          <a:prstGeom prst="roundRect">
            <a:avLst/>
          </a:prstGeom>
          <a:ln w="1905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922" tIns="172922" rIns="172922" bIns="172922" numCol="1" spcCol="1270" anchor="ctr" anchorCtr="0">
            <a:noAutofit/>
          </a:bodyPr>
          <a:lstStyle/>
          <a:p>
            <a:pPr marL="0" lvl="0" indent="0" defTabSz="16891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2000" kern="1200" dirty="0"/>
              <a:t>5</a:t>
            </a:r>
            <a:r>
              <a:rPr lang="zh-CN" altLang="en-US" sz="2000" kern="1200" dirty="0"/>
              <a:t>月</a:t>
            </a:r>
            <a:r>
              <a:rPr lang="en-US" altLang="zh-CN" sz="2000" kern="1200" dirty="0"/>
              <a:t>30</a:t>
            </a:r>
            <a:r>
              <a:rPr lang="zh-CN" altLang="en-US" sz="2000" kern="1200" dirty="0"/>
              <a:t>日关闭系统</a:t>
            </a:r>
          </a:p>
        </p:txBody>
      </p:sp>
      <p:sp>
        <p:nvSpPr>
          <p:cNvPr id="26" name="任意多边形: 形状 25"/>
          <p:cNvSpPr/>
          <p:nvPr/>
        </p:nvSpPr>
        <p:spPr>
          <a:xfrm rot="5400000">
            <a:off x="7340158" y="5115546"/>
            <a:ext cx="317798" cy="397144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1400" kern="1200"/>
          </a:p>
        </p:txBody>
      </p:sp>
    </p:spTree>
    <p:extLst>
      <p:ext uri="{BB962C8B-B14F-4D97-AF65-F5344CB8AC3E}">
        <p14:creationId xmlns:p14="http://schemas.microsoft.com/office/powerpoint/2010/main" val="911907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5619" y="1603647"/>
            <a:ext cx="8552546" cy="1053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导出汇总表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在项目数据页面，选择“导出为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Excel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”，并下载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26122" y="2594116"/>
            <a:ext cx="6972265" cy="3914881"/>
            <a:chOff x="1266463" y="2553775"/>
            <a:chExt cx="6972265" cy="3914881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6463" y="2553775"/>
              <a:ext cx="6972265" cy="3914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3657601" y="3065929"/>
              <a:ext cx="685800" cy="157984"/>
            </a:xfrm>
            <a:prstGeom prst="rect">
              <a:avLst/>
            </a:prstGeom>
            <a:noFill/>
            <a:ln w="38100">
              <a:solidFill>
                <a:srgbClr val="C318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标题 2"/>
          <p:cNvSpPr txBox="1">
            <a:spLocks/>
          </p:cNvSpPr>
          <p:nvPr/>
        </p:nvSpPr>
        <p:spPr>
          <a:xfrm>
            <a:off x="198190" y="894919"/>
            <a:ext cx="6686704" cy="4766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/>
              <a:t>院系团委书记审批</a:t>
            </a:r>
          </a:p>
        </p:txBody>
      </p:sp>
    </p:spTree>
    <p:extLst>
      <p:ext uri="{BB962C8B-B14F-4D97-AF65-F5344CB8AC3E}">
        <p14:creationId xmlns:p14="http://schemas.microsoft.com/office/powerpoint/2010/main" val="1063067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4762684"/>
            <a:ext cx="8372475" cy="1311197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院系团委书记审批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94024" y="1722462"/>
            <a:ext cx="74591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时间节点和备案表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（重要）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各学院在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30</a:t>
            </a:r>
            <a:r>
              <a:rPr lang="zh-CN" altLang="en-US" dirty="0"/>
              <a:t>日</a:t>
            </a:r>
            <a:r>
              <a:rPr lang="en-US" altLang="zh-CN" dirty="0"/>
              <a:t>17</a:t>
            </a:r>
            <a:r>
              <a:rPr lang="zh-CN" altLang="en-US" dirty="0"/>
              <a:t>：</a:t>
            </a:r>
            <a:r>
              <a:rPr lang="en-US" altLang="zh-CN" dirty="0"/>
              <a:t>00</a:t>
            </a:r>
            <a:r>
              <a:rPr lang="zh-CN" altLang="en-US" dirty="0"/>
              <a:t>前完成网上审核并遴选出重点项目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重点项目介绍纸质版签好字后，和学院</a:t>
            </a:r>
            <a:r>
              <a:rPr lang="zh-CN" altLang="en-US" sz="2000" b="1" dirty="0" smtClean="0"/>
              <a:t>项目备案表</a:t>
            </a:r>
            <a:r>
              <a:rPr lang="zh-CN" altLang="en-US" dirty="0" smtClean="0"/>
              <a:t>加盖院系公章后一同交至逸夫楼</a:t>
            </a:r>
            <a:r>
              <a:rPr lang="en-US" altLang="zh-CN" dirty="0" smtClean="0"/>
              <a:t>305</a:t>
            </a:r>
            <a:r>
              <a:rPr lang="zh-CN" altLang="en-US" dirty="0" smtClean="0"/>
              <a:t>古莉处；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备案表电子版发送至</a:t>
            </a:r>
            <a:r>
              <a:rPr lang="en-US" altLang="zh-CN" dirty="0" smtClean="0"/>
              <a:t>pratice@sjtu.edu.cn</a:t>
            </a:r>
            <a:r>
              <a:rPr lang="zh-CN" altLang="en-US" dirty="0" smtClean="0"/>
              <a:t>，主题为“</a:t>
            </a:r>
            <a:r>
              <a:rPr lang="en-US" altLang="zh-CN" dirty="0" smtClean="0"/>
              <a:t>××</a:t>
            </a:r>
            <a:r>
              <a:rPr lang="zh-CN" altLang="en-US" dirty="0" smtClean="0"/>
              <a:t>学院备案表”。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备案表链接：</a:t>
            </a:r>
            <a:r>
              <a:rPr lang="zh-CN" altLang="en-US" dirty="0" smtClean="0">
                <a:hlinkClick r:id="rId3"/>
              </a:rPr>
              <a:t>http</a:t>
            </a:r>
            <a:r>
              <a:rPr lang="zh-CN" altLang="en-US" dirty="0">
                <a:hlinkClick r:id="rId3"/>
              </a:rPr>
              <a:t>://pan.baidu.com/s/1</a:t>
            </a:r>
            <a:r>
              <a:rPr lang="zh-CN" altLang="en-US" dirty="0" smtClean="0">
                <a:hlinkClick r:id="rId3"/>
              </a:rPr>
              <a:t>qXTEobi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备案表所需信息可由申请通导出编辑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8388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5619" y="1603647"/>
            <a:ext cx="34185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移动处理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通过微信公众号“申请通”，登录绑定账号，或动过手机浏览器访问，可以直接进行审批处理。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标题 2"/>
          <p:cNvSpPr txBox="1">
            <a:spLocks/>
          </p:cNvSpPr>
          <p:nvPr/>
        </p:nvSpPr>
        <p:spPr>
          <a:xfrm>
            <a:off x="198190" y="894919"/>
            <a:ext cx="6686704" cy="4766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/>
              <a:t>院系团委书记审批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851109" y="2034764"/>
            <a:ext cx="5135994" cy="4339054"/>
            <a:chOff x="3780944" y="2433961"/>
            <a:chExt cx="4876058" cy="411945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944" y="2433961"/>
              <a:ext cx="2318733" cy="411945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269" y="2433961"/>
              <a:ext cx="2318733" cy="4119451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170" y="4096637"/>
            <a:ext cx="1757430" cy="17574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39222" y="585406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公众号“申请通”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5344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5" y="1808092"/>
            <a:ext cx="2457450" cy="24574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61048" y="4343180"/>
            <a:ext cx="72314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关注交大思思 </a:t>
            </a:r>
            <a:r>
              <a:rPr lang="en-US" altLang="zh-CN" b="1" dirty="0" err="1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jiaodasisi</a:t>
            </a:r>
            <a:endParaRPr lang="en-US" altLang="zh-CN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</a:t>
            </a:r>
            <a:endParaRPr lang="en-US" altLang="zh-CN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请负责今年实践工作的老师加入“暑期实践</a:t>
            </a:r>
            <a:r>
              <a:rPr lang="en-US" altLang="zh-CN" sz="2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”工作筹备群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061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3890682"/>
            <a:ext cx="9144000" cy="1923429"/>
          </a:xfrm>
        </p:spPr>
        <p:txBody>
          <a:bodyPr/>
          <a:lstStyle/>
          <a:p>
            <a:r>
              <a:rPr lang="zh-CN" altLang="en-US" sz="4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暑期社会实践项目申报流程</a:t>
            </a:r>
            <a:r>
              <a:rPr lang="en-US" altLang="zh-CN" sz="4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4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（团长用）</a:t>
            </a:r>
          </a:p>
        </p:txBody>
      </p:sp>
    </p:spTree>
    <p:extLst>
      <p:ext uri="{BB962C8B-B14F-4D97-AF65-F5344CB8AC3E}">
        <p14:creationId xmlns:p14="http://schemas.microsoft.com/office/powerpoint/2010/main" val="418826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7391" y="1820463"/>
            <a:ext cx="66917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、注册“申请通”账号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注册网址：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hlinkClick r:id="rId2"/>
              </a:rPr>
              <a:t>https://www.shenqingtong.com/login?register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按要求激活账号</a:t>
            </a:r>
            <a:endParaRPr lang="en-US" altLang="zh-CN" sz="2000" dirty="0"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、登录后进入表单（链接或二维码）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：暑期社会实践项目立项申报：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hlinkClick r:id="rId3"/>
              </a:rPr>
              <a:t>https://www.shenqingtong.com/f/d92ced5a/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：暑期社会实践成员信息表：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hlinkClick r:id="rId4"/>
              </a:rPr>
              <a:t>https://www.shenqingtong.com/f/a6b70024/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必须先用邮箱注册登录后填写表单，否则无法提交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198190" y="894919"/>
            <a:ext cx="6686704" cy="476681"/>
          </a:xfrm>
        </p:spPr>
        <p:txBody>
          <a:bodyPr/>
          <a:lstStyle/>
          <a:p>
            <a:pPr lvl="0"/>
            <a:r>
              <a:rPr lang="en-US" altLang="zh-CN" sz="2800" dirty="0"/>
              <a:t>1</a:t>
            </a:r>
            <a:r>
              <a:rPr lang="zh-CN" altLang="en-US" sz="2800" dirty="0"/>
              <a:t>、团长立项填写表单</a:t>
            </a:r>
          </a:p>
        </p:txBody>
      </p:sp>
      <p:sp>
        <p:nvSpPr>
          <p:cNvPr id="2" name="AutoShape 2" descr="Scan me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6" descr="Scan me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67" y="1972760"/>
            <a:ext cx="1688334" cy="16883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67" y="4337035"/>
            <a:ext cx="1688334" cy="168833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243920" y="3713289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项目申请表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43920" y="6025369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成员信息表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16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5620" y="1603647"/>
            <a:ext cx="33983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、流程选择</a:t>
            </a:r>
            <a:endParaRPr lang="en-US" altLang="zh-CN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在“项目流程选择”中，选择团长所在院系，即为项目所在院系</a:t>
            </a:r>
            <a:endParaRPr lang="en-US" altLang="zh-CN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198190" y="894919"/>
            <a:ext cx="6686704" cy="476681"/>
          </a:xfrm>
        </p:spPr>
        <p:txBody>
          <a:bodyPr/>
          <a:lstStyle/>
          <a:p>
            <a:pPr lvl="0"/>
            <a:r>
              <a:rPr lang="en-US" altLang="zh-CN" sz="2800" dirty="0"/>
              <a:t>1</a:t>
            </a:r>
            <a:r>
              <a:rPr lang="zh-CN" altLang="en-US" sz="2800" dirty="0"/>
              <a:t>、团长立项填写表单（表</a:t>
            </a:r>
            <a:r>
              <a:rPr lang="en-US" altLang="zh-CN" sz="2800" dirty="0"/>
              <a:t>1</a:t>
            </a:r>
            <a:r>
              <a:rPr lang="zh-CN" altLang="en-US" sz="2800" dirty="0"/>
              <a:t>）</a:t>
            </a:r>
          </a:p>
        </p:txBody>
      </p:sp>
      <p:sp>
        <p:nvSpPr>
          <p:cNvPr id="6" name="矩形 5"/>
          <p:cNvSpPr/>
          <p:nvPr/>
        </p:nvSpPr>
        <p:spPr>
          <a:xfrm>
            <a:off x="295620" y="5118912"/>
            <a:ext cx="2516591" cy="961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项目所属院</a:t>
            </a:r>
            <a:r>
              <a:rPr lang="zh-CN" altLang="en-US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系请与项目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流程中选择的一致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817893" y="2177591"/>
            <a:ext cx="5214610" cy="3888557"/>
            <a:chOff x="2960017" y="1773540"/>
            <a:chExt cx="6072486" cy="452827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0017" y="1773540"/>
              <a:ext cx="6072486" cy="4528279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3250267" y="3775461"/>
              <a:ext cx="1210236" cy="524435"/>
            </a:xfrm>
            <a:prstGeom prst="rect">
              <a:avLst/>
            </a:prstGeom>
            <a:noFill/>
            <a:ln w="38100">
              <a:solidFill>
                <a:srgbClr val="C318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上弧形箭头 2"/>
            <p:cNvSpPr/>
            <p:nvPr/>
          </p:nvSpPr>
          <p:spPr>
            <a:xfrm rot="5400000">
              <a:off x="4983671" y="4636102"/>
              <a:ext cx="1021976" cy="450477"/>
            </a:xfrm>
            <a:prstGeom prst="curved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996259" y="5758355"/>
              <a:ext cx="2751571" cy="401972"/>
            </a:xfrm>
            <a:prstGeom prst="rect">
              <a:avLst/>
            </a:prstGeom>
            <a:noFill/>
            <a:ln w="38100">
              <a:solidFill>
                <a:srgbClr val="C318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箭头: 右 7"/>
          <p:cNvSpPr/>
          <p:nvPr/>
        </p:nvSpPr>
        <p:spPr>
          <a:xfrm>
            <a:off x="3160497" y="5514680"/>
            <a:ext cx="312078" cy="42996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658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5620" y="1603647"/>
            <a:ext cx="81894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、填写表单注意项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下载表单中附件，填写后上传至“项目情况简介”。一般项目无需提交纸质版，学院审核推荐为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重点项目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的团队需将本表纸质版签好“带队教师意见”、“院系团委意见”后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由院系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于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30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日前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统一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交至校团委审核，确定是否入围重点项目。</a:t>
            </a:r>
          </a:p>
        </p:txBody>
      </p:sp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198190" y="894919"/>
            <a:ext cx="6686704" cy="476681"/>
          </a:xfrm>
        </p:spPr>
        <p:txBody>
          <a:bodyPr/>
          <a:lstStyle/>
          <a:p>
            <a:pPr lvl="0"/>
            <a:r>
              <a:rPr lang="en-US" altLang="zh-CN" sz="2800" dirty="0"/>
              <a:t>1</a:t>
            </a:r>
            <a:r>
              <a:rPr lang="zh-CN" altLang="en-US" sz="2800" dirty="0"/>
              <a:t>、团长立项填写表单（表</a:t>
            </a:r>
            <a:r>
              <a:rPr lang="en-US" altLang="zh-CN" sz="2800" dirty="0"/>
              <a:t>1</a:t>
            </a:r>
            <a:r>
              <a:rPr lang="zh-CN" altLang="en-US" sz="2800" dirty="0"/>
              <a:t>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" t="23236" r="450" b="-1340"/>
          <a:stretch/>
        </p:blipFill>
        <p:spPr>
          <a:xfrm>
            <a:off x="295620" y="3577432"/>
            <a:ext cx="5233912" cy="16404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-1" b="48573"/>
          <a:stretch/>
        </p:blipFill>
        <p:spPr>
          <a:xfrm>
            <a:off x="295620" y="5198137"/>
            <a:ext cx="7542857" cy="154772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4661" y="4693460"/>
            <a:ext cx="4893715" cy="524435"/>
          </a:xfrm>
          <a:prstGeom prst="rect">
            <a:avLst/>
          </a:prstGeom>
          <a:noFill/>
          <a:ln w="38100">
            <a:solidFill>
              <a:srgbClr val="C318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54661" y="5722070"/>
            <a:ext cx="1805459" cy="747741"/>
          </a:xfrm>
          <a:prstGeom prst="rect">
            <a:avLst/>
          </a:prstGeom>
          <a:noFill/>
          <a:ln w="38100">
            <a:solidFill>
              <a:srgbClr val="C318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825720" y="450879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下载附件并按要求填写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22464" y="552827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上传附件</a:t>
            </a:r>
          </a:p>
        </p:txBody>
      </p:sp>
      <p:sp>
        <p:nvSpPr>
          <p:cNvPr id="7" name="下箭头 6"/>
          <p:cNvSpPr/>
          <p:nvPr/>
        </p:nvSpPr>
        <p:spPr>
          <a:xfrm>
            <a:off x="6993438" y="4982023"/>
            <a:ext cx="492965" cy="53472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1543289" y="5296686"/>
            <a:ext cx="408059" cy="33723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39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265148" y="1609814"/>
            <a:ext cx="8372163" cy="492149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、填写、提交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右上角带有“*”的问题为必填项。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点击“提交”，完成表（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）。</a:t>
            </a:r>
            <a:r>
              <a:rPr lang="zh-CN" altLang="en-US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（别着急，只有完整填写了两张表，立项才算成功！）</a:t>
            </a:r>
            <a:endParaRPr lang="en-US" altLang="zh-CN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提交后团长可在“我申请的项目”中点进去能看到项目编号，此编号用于暑期社会实践成员信息表（表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）。</a:t>
            </a:r>
            <a:r>
              <a:rPr lang="zh-CN" altLang="en-US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（记住它，很有用）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、团长立项填写表单（表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79" y="4241763"/>
            <a:ext cx="7466667" cy="23685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562709" y="5426015"/>
            <a:ext cx="556399" cy="879894"/>
          </a:xfrm>
          <a:prstGeom prst="rect">
            <a:avLst/>
          </a:prstGeom>
          <a:noFill/>
          <a:ln w="38100">
            <a:solidFill>
              <a:srgbClr val="C318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17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72" y="3118742"/>
            <a:ext cx="5826216" cy="327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295619" y="1603647"/>
            <a:ext cx="8552546" cy="151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、查看申请状态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登录“申请通”账号（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hlinkClick r:id="rId3"/>
              </a:rPr>
              <a:t>https://www.shenqingtong.com/login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在首页的“我申请的项目”中，查看申请表的状态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198190" y="894919"/>
            <a:ext cx="6686704" cy="476681"/>
          </a:xfrm>
        </p:spPr>
        <p:txBody>
          <a:bodyPr/>
          <a:lstStyle/>
          <a:p>
            <a:pPr lvl="0"/>
            <a:r>
              <a:rPr lang="en-US" altLang="zh-CN" sz="2800" dirty="0"/>
              <a:t>1</a:t>
            </a:r>
            <a:r>
              <a:rPr lang="zh-CN" altLang="en-US" sz="2800" dirty="0"/>
              <a:t>、团长立项填写表单（表</a:t>
            </a:r>
            <a:r>
              <a:rPr lang="en-US" altLang="zh-CN" sz="2800" dirty="0"/>
              <a:t>1</a:t>
            </a:r>
            <a:r>
              <a:rPr lang="zh-CN" altLang="en-US" sz="2800" dirty="0"/>
              <a:t>）</a:t>
            </a:r>
          </a:p>
        </p:txBody>
      </p:sp>
      <p:sp>
        <p:nvSpPr>
          <p:cNvPr id="7" name="矩形 6"/>
          <p:cNvSpPr/>
          <p:nvPr/>
        </p:nvSpPr>
        <p:spPr>
          <a:xfrm>
            <a:off x="3240740" y="3514392"/>
            <a:ext cx="860611" cy="1237129"/>
          </a:xfrm>
          <a:prstGeom prst="rect">
            <a:avLst/>
          </a:prstGeom>
          <a:noFill/>
          <a:ln w="38100">
            <a:solidFill>
              <a:srgbClr val="C318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51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385918" y="1936502"/>
            <a:ext cx="8372163" cy="492149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、提交后修改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若发现问题请在已提交的表单上修改，请勿重复填写表单。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表单提交后，在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院系审核前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可在团长账户中进行修改；院系团委审核通过后若需修改，需联系院系团委负责人进行修改，修改后重新提交。若校团委已审核通过，将不可修改。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若审核未通过，表单被退回，填写人按要求修改后重新提交或联系院系团委负责人。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12869" y="905268"/>
            <a:ext cx="8372163" cy="574183"/>
          </a:xfrm>
        </p:spPr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、团长立项填写表单（表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458419330"/>
      </p:ext>
    </p:extLst>
  </p:cSld>
  <p:clrMapOvr>
    <a:masterClrMapping/>
  </p:clrMapOvr>
</p:sld>
</file>

<file path=ppt/theme/theme1.xml><?xml version="1.0" encoding="utf-8"?>
<a:theme xmlns:a="http://schemas.openxmlformats.org/drawingml/2006/main" name="2016-VI主题">
  <a:themeElements>
    <a:clrScheme name="VI统一色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C8161E"/>
      </a:accent1>
      <a:accent2>
        <a:srgbClr val="F08300"/>
      </a:accent2>
      <a:accent3>
        <a:srgbClr val="FDD000"/>
      </a:accent3>
      <a:accent4>
        <a:srgbClr val="338D27"/>
      </a:accent4>
      <a:accent5>
        <a:srgbClr val="0086D1"/>
      </a:accent5>
      <a:accent6>
        <a:srgbClr val="004098"/>
      </a:accent6>
      <a:hlink>
        <a:srgbClr val="B5B5B6"/>
      </a:hlink>
      <a:folHlink>
        <a:srgbClr val="BD9F68"/>
      </a:folHlink>
    </a:clrScheme>
    <a:fontScheme name="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16-VI主题" id="{5AE3302E-EAD3-4AF6-9B05-44D5CA6E31FB}" vid="{55D1CDEE-FEEF-4D3E-ACCF-BFCE645E4B0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2016-VI主题</Template>
  <TotalTime>3067</TotalTime>
  <Words>1251</Words>
  <Application>Microsoft Office PowerPoint</Application>
  <PresentationFormat>全屏显示(4:3)</PresentationFormat>
  <Paragraphs>122</Paragraphs>
  <Slides>23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仿宋</vt:lpstr>
      <vt:lpstr>微软雅黑</vt:lpstr>
      <vt:lpstr>Arial</vt:lpstr>
      <vt:lpstr>Calibri</vt:lpstr>
      <vt:lpstr>Times New Roman</vt:lpstr>
      <vt:lpstr>Wingdings</vt:lpstr>
      <vt:lpstr>2016-VI主题</vt:lpstr>
      <vt:lpstr>2017年暑期社会实践报名-线上平台使用手册</vt:lpstr>
      <vt:lpstr>总体流程</vt:lpstr>
      <vt:lpstr>暑期社会实践项目申报流程 （团长用）</vt:lpstr>
      <vt:lpstr>1、团长立项填写表单</vt:lpstr>
      <vt:lpstr>1、团长立项填写表单（表1）</vt:lpstr>
      <vt:lpstr>1、团长立项填写表单（表1）</vt:lpstr>
      <vt:lpstr>1、团长立项填写表单（表1）</vt:lpstr>
      <vt:lpstr>1、团长立项填写表单（表1）</vt:lpstr>
      <vt:lpstr>1、团长立项填写表单（表1）</vt:lpstr>
      <vt:lpstr>2、成员信息表（表2）</vt:lpstr>
      <vt:lpstr>2、成员信息表（表2）</vt:lpstr>
      <vt:lpstr>2、成员信息表（表2）</vt:lpstr>
      <vt:lpstr>2、成员信息表（表2）</vt:lpstr>
      <vt:lpstr>3 时间节点</vt:lpstr>
      <vt:lpstr>暑期社会实践项目申报审核流程 （院系团委用）</vt:lpstr>
      <vt:lpstr>院系团委书记审批</vt:lpstr>
      <vt:lpstr>PowerPoint 演示文稿</vt:lpstr>
      <vt:lpstr>推荐单位进行审批（各院系团委书记）</vt:lpstr>
      <vt:lpstr>PowerPoint 演示文稿</vt:lpstr>
      <vt:lpstr>PowerPoint 演示文稿</vt:lpstr>
      <vt:lpstr>院系团委书记审批 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tangxiaoyun</cp:lastModifiedBy>
  <cp:revision>306</cp:revision>
  <dcterms:created xsi:type="dcterms:W3CDTF">2016-01-21T16:32:22Z</dcterms:created>
  <dcterms:modified xsi:type="dcterms:W3CDTF">2017-04-27T06:22:04Z</dcterms:modified>
</cp:coreProperties>
</file>